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6" r:id="rId2"/>
    <p:sldId id="302" r:id="rId3"/>
    <p:sldId id="303" r:id="rId4"/>
    <p:sldId id="395" r:id="rId5"/>
    <p:sldId id="297" r:id="rId6"/>
    <p:sldId id="396" r:id="rId7"/>
    <p:sldId id="397" r:id="rId8"/>
    <p:sldId id="398" r:id="rId9"/>
    <p:sldId id="399" r:id="rId10"/>
    <p:sldId id="400" r:id="rId11"/>
    <p:sldId id="401" r:id="rId12"/>
    <p:sldId id="402" r:id="rId13"/>
    <p:sldId id="403" r:id="rId14"/>
    <p:sldId id="404" r:id="rId15"/>
    <p:sldId id="431" r:id="rId16"/>
    <p:sldId id="275" r:id="rId17"/>
    <p:sldId id="276" r:id="rId18"/>
    <p:sldId id="277" r:id="rId19"/>
    <p:sldId id="278" r:id="rId20"/>
    <p:sldId id="279" r:id="rId21"/>
    <p:sldId id="426" r:id="rId22"/>
    <p:sldId id="281" r:id="rId23"/>
    <p:sldId id="282" r:id="rId24"/>
    <p:sldId id="427" r:id="rId25"/>
    <p:sldId id="283" r:id="rId26"/>
    <p:sldId id="284" r:id="rId27"/>
    <p:sldId id="285" r:id="rId28"/>
    <p:sldId id="429" r:id="rId29"/>
    <p:sldId id="428" r:id="rId30"/>
    <p:sldId id="286" r:id="rId31"/>
    <p:sldId id="417" r:id="rId32"/>
    <p:sldId id="418" r:id="rId33"/>
    <p:sldId id="419" r:id="rId34"/>
    <p:sldId id="420" r:id="rId35"/>
    <p:sldId id="421" r:id="rId36"/>
    <p:sldId id="422" r:id="rId37"/>
    <p:sldId id="430" r:id="rId38"/>
    <p:sldId id="423" r:id="rId39"/>
    <p:sldId id="424" r:id="rId40"/>
    <p:sldId id="425" r:id="rId41"/>
  </p:sldIdLst>
  <p:sldSz cx="9144000" cy="6858000" type="screen4x3"/>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2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r-Latn-R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490E0C-89BE-4BA9-90D2-048CA5408272}" type="datetimeFigureOut">
              <a:rPr lang="sr-Latn-RS" smtClean="0"/>
              <a:t>23.03.2020</a:t>
            </a:fld>
            <a:endParaRPr lang="sr-Latn-R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r-Latn-R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r-Latn-R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5DE742-80A7-4225-AF61-85AEEB20CC53}" type="slidenum">
              <a:rPr lang="sr-Latn-RS" smtClean="0"/>
              <a:t>‹#›</a:t>
            </a:fld>
            <a:endParaRPr lang="sr-Latn-RS"/>
          </a:p>
        </p:txBody>
      </p:sp>
    </p:spTree>
    <p:extLst>
      <p:ext uri="{BB962C8B-B14F-4D97-AF65-F5344CB8AC3E}">
        <p14:creationId xmlns:p14="http://schemas.microsoft.com/office/powerpoint/2010/main" val="1319812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RS" dirty="0"/>
          </a:p>
        </p:txBody>
      </p:sp>
      <p:sp>
        <p:nvSpPr>
          <p:cNvPr id="4" name="Slide Number Placeholder 3"/>
          <p:cNvSpPr>
            <a:spLocks noGrp="1"/>
          </p:cNvSpPr>
          <p:nvPr>
            <p:ph type="sldNum" sz="quarter" idx="10"/>
          </p:nvPr>
        </p:nvSpPr>
        <p:spPr/>
        <p:txBody>
          <a:bodyPr/>
          <a:lstStyle/>
          <a:p>
            <a:fld id="{455DE742-80A7-4225-AF61-85AEEB20CC53}" type="slidenum">
              <a:rPr lang="sr-Latn-RS" smtClean="0"/>
              <a:t>36</a:t>
            </a:fld>
            <a:endParaRPr lang="sr-Latn-RS"/>
          </a:p>
        </p:txBody>
      </p:sp>
    </p:spTree>
    <p:extLst>
      <p:ext uri="{BB962C8B-B14F-4D97-AF65-F5344CB8AC3E}">
        <p14:creationId xmlns:p14="http://schemas.microsoft.com/office/powerpoint/2010/main" val="5347043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r-Latn-R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r-Latn-RS"/>
          </a:p>
        </p:txBody>
      </p:sp>
      <p:sp>
        <p:nvSpPr>
          <p:cNvPr id="4" name="Date Placeholder 3"/>
          <p:cNvSpPr>
            <a:spLocks noGrp="1"/>
          </p:cNvSpPr>
          <p:nvPr>
            <p:ph type="dt" sz="half" idx="10"/>
          </p:nvPr>
        </p:nvSpPr>
        <p:spPr/>
        <p:txBody>
          <a:bodyPr/>
          <a:lstStyle/>
          <a:p>
            <a:fld id="{3C2A6BFA-EC54-482B-8DE6-A7E5148EF859}" type="datetimeFigureOut">
              <a:rPr lang="sr-Latn-RS" smtClean="0"/>
              <a:t>23.03.2020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EA965DE3-632A-4D19-BE11-47467AC7C094}" type="slidenum">
              <a:rPr lang="sr-Latn-RS" smtClean="0"/>
              <a:t>‹#›</a:t>
            </a:fld>
            <a:endParaRPr lang="sr-Latn-RS"/>
          </a:p>
        </p:txBody>
      </p:sp>
    </p:spTree>
    <p:extLst>
      <p:ext uri="{BB962C8B-B14F-4D97-AF65-F5344CB8AC3E}">
        <p14:creationId xmlns:p14="http://schemas.microsoft.com/office/powerpoint/2010/main" val="25663850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3C2A6BFA-EC54-482B-8DE6-A7E5148EF859}" type="datetimeFigureOut">
              <a:rPr lang="sr-Latn-RS" smtClean="0"/>
              <a:t>23.03.2020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EA965DE3-632A-4D19-BE11-47467AC7C094}" type="slidenum">
              <a:rPr lang="sr-Latn-RS" smtClean="0"/>
              <a:t>‹#›</a:t>
            </a:fld>
            <a:endParaRPr lang="sr-Latn-RS"/>
          </a:p>
        </p:txBody>
      </p:sp>
    </p:spTree>
    <p:extLst>
      <p:ext uri="{BB962C8B-B14F-4D97-AF65-F5344CB8AC3E}">
        <p14:creationId xmlns:p14="http://schemas.microsoft.com/office/powerpoint/2010/main" val="17829004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sr-Latn-R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3C2A6BFA-EC54-482B-8DE6-A7E5148EF859}" type="datetimeFigureOut">
              <a:rPr lang="sr-Latn-RS" smtClean="0"/>
              <a:t>23.03.2020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EA965DE3-632A-4D19-BE11-47467AC7C094}" type="slidenum">
              <a:rPr lang="sr-Latn-RS" smtClean="0"/>
              <a:t>‹#›</a:t>
            </a:fld>
            <a:endParaRPr lang="sr-Latn-RS"/>
          </a:p>
        </p:txBody>
      </p:sp>
    </p:spTree>
    <p:extLst>
      <p:ext uri="{BB962C8B-B14F-4D97-AF65-F5344CB8AC3E}">
        <p14:creationId xmlns:p14="http://schemas.microsoft.com/office/powerpoint/2010/main" val="18418914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3C2A6BFA-EC54-482B-8DE6-A7E5148EF859}" type="datetimeFigureOut">
              <a:rPr lang="sr-Latn-RS" smtClean="0"/>
              <a:t>23.03.2020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EA965DE3-632A-4D19-BE11-47467AC7C094}" type="slidenum">
              <a:rPr lang="sr-Latn-RS" smtClean="0"/>
              <a:t>‹#›</a:t>
            </a:fld>
            <a:endParaRPr lang="sr-Latn-RS"/>
          </a:p>
        </p:txBody>
      </p:sp>
    </p:spTree>
    <p:extLst>
      <p:ext uri="{BB962C8B-B14F-4D97-AF65-F5344CB8AC3E}">
        <p14:creationId xmlns:p14="http://schemas.microsoft.com/office/powerpoint/2010/main" val="28028301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Latn-R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2A6BFA-EC54-482B-8DE6-A7E5148EF859}" type="datetimeFigureOut">
              <a:rPr lang="sr-Latn-RS" smtClean="0"/>
              <a:t>23.03.2020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EA965DE3-632A-4D19-BE11-47467AC7C094}" type="slidenum">
              <a:rPr lang="sr-Latn-RS" smtClean="0"/>
              <a:t>‹#›</a:t>
            </a:fld>
            <a:endParaRPr lang="sr-Latn-RS"/>
          </a:p>
        </p:txBody>
      </p:sp>
    </p:spTree>
    <p:extLst>
      <p:ext uri="{BB962C8B-B14F-4D97-AF65-F5344CB8AC3E}">
        <p14:creationId xmlns:p14="http://schemas.microsoft.com/office/powerpoint/2010/main" val="23104124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Date Placeholder 4"/>
          <p:cNvSpPr>
            <a:spLocks noGrp="1"/>
          </p:cNvSpPr>
          <p:nvPr>
            <p:ph type="dt" sz="half" idx="10"/>
          </p:nvPr>
        </p:nvSpPr>
        <p:spPr/>
        <p:txBody>
          <a:bodyPr/>
          <a:lstStyle/>
          <a:p>
            <a:fld id="{3C2A6BFA-EC54-482B-8DE6-A7E5148EF859}" type="datetimeFigureOut">
              <a:rPr lang="sr-Latn-RS" smtClean="0"/>
              <a:t>23.03.2020</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EA965DE3-632A-4D19-BE11-47467AC7C094}" type="slidenum">
              <a:rPr lang="sr-Latn-RS" smtClean="0"/>
              <a:t>‹#›</a:t>
            </a:fld>
            <a:endParaRPr lang="sr-Latn-RS"/>
          </a:p>
        </p:txBody>
      </p:sp>
    </p:spTree>
    <p:extLst>
      <p:ext uri="{BB962C8B-B14F-4D97-AF65-F5344CB8AC3E}">
        <p14:creationId xmlns:p14="http://schemas.microsoft.com/office/powerpoint/2010/main" val="3339219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r-Latn-R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7" name="Date Placeholder 6"/>
          <p:cNvSpPr>
            <a:spLocks noGrp="1"/>
          </p:cNvSpPr>
          <p:nvPr>
            <p:ph type="dt" sz="half" idx="10"/>
          </p:nvPr>
        </p:nvSpPr>
        <p:spPr/>
        <p:txBody>
          <a:bodyPr/>
          <a:lstStyle/>
          <a:p>
            <a:fld id="{3C2A6BFA-EC54-482B-8DE6-A7E5148EF859}" type="datetimeFigureOut">
              <a:rPr lang="sr-Latn-RS" smtClean="0"/>
              <a:t>23.03.2020</a:t>
            </a:fld>
            <a:endParaRPr lang="sr-Latn-RS"/>
          </a:p>
        </p:txBody>
      </p:sp>
      <p:sp>
        <p:nvSpPr>
          <p:cNvPr id="8" name="Footer Placeholder 7"/>
          <p:cNvSpPr>
            <a:spLocks noGrp="1"/>
          </p:cNvSpPr>
          <p:nvPr>
            <p:ph type="ftr" sz="quarter" idx="11"/>
          </p:nvPr>
        </p:nvSpPr>
        <p:spPr/>
        <p:txBody>
          <a:bodyPr/>
          <a:lstStyle/>
          <a:p>
            <a:endParaRPr lang="sr-Latn-RS"/>
          </a:p>
        </p:txBody>
      </p:sp>
      <p:sp>
        <p:nvSpPr>
          <p:cNvPr id="9" name="Slide Number Placeholder 8"/>
          <p:cNvSpPr>
            <a:spLocks noGrp="1"/>
          </p:cNvSpPr>
          <p:nvPr>
            <p:ph type="sldNum" sz="quarter" idx="12"/>
          </p:nvPr>
        </p:nvSpPr>
        <p:spPr/>
        <p:txBody>
          <a:bodyPr/>
          <a:lstStyle/>
          <a:p>
            <a:fld id="{EA965DE3-632A-4D19-BE11-47467AC7C094}" type="slidenum">
              <a:rPr lang="sr-Latn-RS" smtClean="0"/>
              <a:t>‹#›</a:t>
            </a:fld>
            <a:endParaRPr lang="sr-Latn-RS"/>
          </a:p>
        </p:txBody>
      </p:sp>
    </p:spTree>
    <p:extLst>
      <p:ext uri="{BB962C8B-B14F-4D97-AF65-F5344CB8AC3E}">
        <p14:creationId xmlns:p14="http://schemas.microsoft.com/office/powerpoint/2010/main" val="613875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Date Placeholder 2"/>
          <p:cNvSpPr>
            <a:spLocks noGrp="1"/>
          </p:cNvSpPr>
          <p:nvPr>
            <p:ph type="dt" sz="half" idx="10"/>
          </p:nvPr>
        </p:nvSpPr>
        <p:spPr/>
        <p:txBody>
          <a:bodyPr/>
          <a:lstStyle/>
          <a:p>
            <a:fld id="{3C2A6BFA-EC54-482B-8DE6-A7E5148EF859}" type="datetimeFigureOut">
              <a:rPr lang="sr-Latn-RS" smtClean="0"/>
              <a:t>23.03.2020</a:t>
            </a:fld>
            <a:endParaRPr lang="sr-Latn-RS"/>
          </a:p>
        </p:txBody>
      </p:sp>
      <p:sp>
        <p:nvSpPr>
          <p:cNvPr id="4" name="Footer Placeholder 3"/>
          <p:cNvSpPr>
            <a:spLocks noGrp="1"/>
          </p:cNvSpPr>
          <p:nvPr>
            <p:ph type="ftr" sz="quarter" idx="11"/>
          </p:nvPr>
        </p:nvSpPr>
        <p:spPr/>
        <p:txBody>
          <a:bodyPr/>
          <a:lstStyle/>
          <a:p>
            <a:endParaRPr lang="sr-Latn-RS"/>
          </a:p>
        </p:txBody>
      </p:sp>
      <p:sp>
        <p:nvSpPr>
          <p:cNvPr id="5" name="Slide Number Placeholder 4"/>
          <p:cNvSpPr>
            <a:spLocks noGrp="1"/>
          </p:cNvSpPr>
          <p:nvPr>
            <p:ph type="sldNum" sz="quarter" idx="12"/>
          </p:nvPr>
        </p:nvSpPr>
        <p:spPr/>
        <p:txBody>
          <a:bodyPr/>
          <a:lstStyle/>
          <a:p>
            <a:fld id="{EA965DE3-632A-4D19-BE11-47467AC7C094}" type="slidenum">
              <a:rPr lang="sr-Latn-RS" smtClean="0"/>
              <a:t>‹#›</a:t>
            </a:fld>
            <a:endParaRPr lang="sr-Latn-RS"/>
          </a:p>
        </p:txBody>
      </p:sp>
    </p:spTree>
    <p:extLst>
      <p:ext uri="{BB962C8B-B14F-4D97-AF65-F5344CB8AC3E}">
        <p14:creationId xmlns:p14="http://schemas.microsoft.com/office/powerpoint/2010/main" val="8572732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2A6BFA-EC54-482B-8DE6-A7E5148EF859}" type="datetimeFigureOut">
              <a:rPr lang="sr-Latn-RS" smtClean="0"/>
              <a:t>23.03.2020</a:t>
            </a:fld>
            <a:endParaRPr lang="sr-Latn-RS"/>
          </a:p>
        </p:txBody>
      </p:sp>
      <p:sp>
        <p:nvSpPr>
          <p:cNvPr id="3" name="Footer Placeholder 2"/>
          <p:cNvSpPr>
            <a:spLocks noGrp="1"/>
          </p:cNvSpPr>
          <p:nvPr>
            <p:ph type="ftr" sz="quarter" idx="11"/>
          </p:nvPr>
        </p:nvSpPr>
        <p:spPr/>
        <p:txBody>
          <a:bodyPr/>
          <a:lstStyle/>
          <a:p>
            <a:endParaRPr lang="sr-Latn-RS"/>
          </a:p>
        </p:txBody>
      </p:sp>
      <p:sp>
        <p:nvSpPr>
          <p:cNvPr id="4" name="Slide Number Placeholder 3"/>
          <p:cNvSpPr>
            <a:spLocks noGrp="1"/>
          </p:cNvSpPr>
          <p:nvPr>
            <p:ph type="sldNum" sz="quarter" idx="12"/>
          </p:nvPr>
        </p:nvSpPr>
        <p:spPr/>
        <p:txBody>
          <a:bodyPr/>
          <a:lstStyle/>
          <a:p>
            <a:fld id="{EA965DE3-632A-4D19-BE11-47467AC7C094}" type="slidenum">
              <a:rPr lang="sr-Latn-RS" smtClean="0"/>
              <a:t>‹#›</a:t>
            </a:fld>
            <a:endParaRPr lang="sr-Latn-RS"/>
          </a:p>
        </p:txBody>
      </p:sp>
    </p:spTree>
    <p:extLst>
      <p:ext uri="{BB962C8B-B14F-4D97-AF65-F5344CB8AC3E}">
        <p14:creationId xmlns:p14="http://schemas.microsoft.com/office/powerpoint/2010/main" val="1890890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Latn-R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2A6BFA-EC54-482B-8DE6-A7E5148EF859}" type="datetimeFigureOut">
              <a:rPr lang="sr-Latn-RS" smtClean="0"/>
              <a:t>23.03.2020</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EA965DE3-632A-4D19-BE11-47467AC7C094}" type="slidenum">
              <a:rPr lang="sr-Latn-RS" smtClean="0"/>
              <a:t>‹#›</a:t>
            </a:fld>
            <a:endParaRPr lang="sr-Latn-RS"/>
          </a:p>
        </p:txBody>
      </p:sp>
    </p:spTree>
    <p:extLst>
      <p:ext uri="{BB962C8B-B14F-4D97-AF65-F5344CB8AC3E}">
        <p14:creationId xmlns:p14="http://schemas.microsoft.com/office/powerpoint/2010/main" val="423030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Latn-R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r-Latn-R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2A6BFA-EC54-482B-8DE6-A7E5148EF859}" type="datetimeFigureOut">
              <a:rPr lang="sr-Latn-RS" smtClean="0"/>
              <a:t>23.03.2020</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EA965DE3-632A-4D19-BE11-47467AC7C094}" type="slidenum">
              <a:rPr lang="sr-Latn-RS" smtClean="0"/>
              <a:t>‹#›</a:t>
            </a:fld>
            <a:endParaRPr lang="sr-Latn-RS"/>
          </a:p>
        </p:txBody>
      </p:sp>
    </p:spTree>
    <p:extLst>
      <p:ext uri="{BB962C8B-B14F-4D97-AF65-F5344CB8AC3E}">
        <p14:creationId xmlns:p14="http://schemas.microsoft.com/office/powerpoint/2010/main" val="12595973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sr-Latn-R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2A6BFA-EC54-482B-8DE6-A7E5148EF859}" type="datetimeFigureOut">
              <a:rPr lang="sr-Latn-RS" smtClean="0"/>
              <a:t>23.03.2020</a:t>
            </a:fld>
            <a:endParaRPr lang="sr-Latn-R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r-Latn-R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965DE3-632A-4D19-BE11-47467AC7C094}" type="slidenum">
              <a:rPr lang="sr-Latn-RS" smtClean="0"/>
              <a:t>‹#›</a:t>
            </a:fld>
            <a:endParaRPr lang="sr-Latn-RS"/>
          </a:p>
        </p:txBody>
      </p:sp>
    </p:spTree>
    <p:extLst>
      <p:ext uri="{BB962C8B-B14F-4D97-AF65-F5344CB8AC3E}">
        <p14:creationId xmlns:p14="http://schemas.microsoft.com/office/powerpoint/2010/main" val="34662111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r-Cyrl-RS" dirty="0" smtClean="0"/>
              <a:t>Нутритивни суплементи</a:t>
            </a:r>
            <a:endParaRPr lang="sr-Latn-RS" dirty="0"/>
          </a:p>
        </p:txBody>
      </p:sp>
      <p:sp>
        <p:nvSpPr>
          <p:cNvPr id="3" name="Subtitle 2"/>
          <p:cNvSpPr>
            <a:spLocks noGrp="1"/>
          </p:cNvSpPr>
          <p:nvPr>
            <p:ph type="subTitle" idx="1"/>
          </p:nvPr>
        </p:nvSpPr>
        <p:spPr/>
        <p:txBody>
          <a:bodyPr/>
          <a:lstStyle/>
          <a:p>
            <a:r>
              <a:rPr lang="sr-Cyrl-RS" dirty="0" smtClean="0"/>
              <a:t>Једанаеста недеља наставе</a:t>
            </a:r>
            <a:endParaRPr lang="sr-Latn-RS" dirty="0" smtClean="0"/>
          </a:p>
          <a:p>
            <a:r>
              <a:rPr lang="sr-Cyrl-RS" dirty="0" smtClean="0"/>
              <a:t>Масти и масне киселине као дијететски суплементи</a:t>
            </a:r>
            <a:endParaRPr lang="sr-Latn-RS" dirty="0"/>
          </a:p>
        </p:txBody>
      </p:sp>
    </p:spTree>
    <p:extLst>
      <p:ext uri="{BB962C8B-B14F-4D97-AF65-F5344CB8AC3E}">
        <p14:creationId xmlns:p14="http://schemas.microsoft.com/office/powerpoint/2010/main" val="34485678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subTitle" idx="1"/>
          </p:nvPr>
        </p:nvSpPr>
        <p:spPr>
          <a:xfrm>
            <a:off x="179388" y="2060575"/>
            <a:ext cx="8785225" cy="4608785"/>
          </a:xfrm>
        </p:spPr>
        <p:txBody>
          <a:bodyPr>
            <a:normAutofit fontScale="92500" lnSpcReduction="10000"/>
          </a:bodyPr>
          <a:lstStyle/>
          <a:p>
            <a:pPr marL="190500" indent="-190500" algn="just">
              <a:lnSpc>
                <a:spcPct val="80000"/>
              </a:lnSpc>
            </a:pPr>
            <a:r>
              <a:rPr lang="sr-Latn-CS" sz="2000" b="1" dirty="0" smtClean="0">
                <a:solidFill>
                  <a:schemeClr val="tx1"/>
                </a:solidFill>
              </a:rPr>
              <a:t>	</a:t>
            </a:r>
            <a:r>
              <a:rPr lang="de-DE" sz="2800" b="1" dirty="0" smtClean="0">
                <a:solidFill>
                  <a:schemeClr val="tx1"/>
                </a:solidFill>
                <a:latin typeface="Times New Roman" pitchFamily="18" charset="0"/>
                <a:cs typeface="Times New Roman" pitchFamily="18" charset="0"/>
              </a:rPr>
              <a:t>ВАРЕЊЕ МАСТИ ЗАПОЧИЊЕ У ЖЕЛУ</a:t>
            </a:r>
            <a:r>
              <a:rPr lang="sr-Cyrl-CS" sz="2800" b="1" dirty="0" smtClean="0">
                <a:solidFill>
                  <a:schemeClr val="tx1"/>
                </a:solidFill>
                <a:latin typeface="Times New Roman" pitchFamily="18" charset="0"/>
                <a:cs typeface="Times New Roman" pitchFamily="18" charset="0"/>
              </a:rPr>
              <a:t>Ц</a:t>
            </a:r>
            <a:r>
              <a:rPr lang="de-DE" sz="2800" b="1" dirty="0" smtClean="0">
                <a:solidFill>
                  <a:schemeClr val="tx1"/>
                </a:solidFill>
                <a:latin typeface="Times New Roman" pitchFamily="18" charset="0"/>
                <a:cs typeface="Times New Roman" pitchFamily="18" charset="0"/>
              </a:rPr>
              <a:t>У ГДЕ ПОД УТИ</a:t>
            </a:r>
            <a:r>
              <a:rPr lang="sr-Cyrl-CS" sz="2800" b="1" dirty="0" smtClean="0">
                <a:solidFill>
                  <a:schemeClr val="tx1"/>
                </a:solidFill>
                <a:latin typeface="Times New Roman" pitchFamily="18" charset="0"/>
                <a:cs typeface="Times New Roman" pitchFamily="18" charset="0"/>
              </a:rPr>
              <a:t>Ц</a:t>
            </a:r>
            <a:r>
              <a:rPr lang="de-DE" sz="2800" b="1" dirty="0" smtClean="0">
                <a:solidFill>
                  <a:schemeClr val="tx1"/>
                </a:solidFill>
                <a:latin typeface="Times New Roman" pitchFamily="18" charset="0"/>
                <a:cs typeface="Times New Roman" pitchFamily="18" charset="0"/>
              </a:rPr>
              <a:t>АЈЕМ ЖЕЛУДАЧНЕ ЛИПАЗЕ ОБАВЉА СЕ  ПОЧЕТНА ХИДРОЛИЗА. </a:t>
            </a:r>
            <a:endParaRPr lang="sr-Latn-CS" sz="2800" b="1" dirty="0" smtClean="0">
              <a:solidFill>
                <a:schemeClr val="tx1"/>
              </a:solidFill>
              <a:latin typeface="Times New Roman" pitchFamily="18" charset="0"/>
              <a:cs typeface="Times New Roman" pitchFamily="18" charset="0"/>
            </a:endParaRPr>
          </a:p>
          <a:p>
            <a:pPr marL="190500" indent="-190500" algn="just">
              <a:lnSpc>
                <a:spcPct val="80000"/>
              </a:lnSpc>
            </a:pPr>
            <a:endParaRPr lang="de-DE" sz="2800" b="1" dirty="0" smtClean="0">
              <a:solidFill>
                <a:schemeClr val="tx1"/>
              </a:solidFill>
              <a:latin typeface="Times New Roman" pitchFamily="18" charset="0"/>
              <a:cs typeface="Times New Roman" pitchFamily="18" charset="0"/>
            </a:endParaRPr>
          </a:p>
          <a:p>
            <a:pPr marL="190500" indent="-190500" algn="just">
              <a:lnSpc>
                <a:spcPct val="80000"/>
              </a:lnSpc>
            </a:pPr>
            <a:r>
              <a:rPr lang="sr-Latn-CS" sz="2800" b="1" dirty="0" smtClean="0">
                <a:solidFill>
                  <a:schemeClr val="tx1"/>
                </a:solidFill>
                <a:latin typeface="Times New Roman" pitchFamily="18" charset="0"/>
                <a:cs typeface="Times New Roman" pitchFamily="18" charset="0"/>
              </a:rPr>
              <a:t>	</a:t>
            </a:r>
            <a:r>
              <a:rPr lang="de-DE" sz="2800" b="1" dirty="0" smtClean="0">
                <a:solidFill>
                  <a:schemeClr val="tx1"/>
                </a:solidFill>
                <a:latin typeface="Times New Roman" pitchFamily="18" charset="0"/>
                <a:cs typeface="Times New Roman" pitchFamily="18" charset="0"/>
              </a:rPr>
              <a:t>НАЈВЕЋИ ДЕО МАСТИ СЕ РАЗЛАЖЕ У ТАНКОМ </a:t>
            </a:r>
            <a:r>
              <a:rPr lang="sr-Cyrl-CS" sz="2800" b="1" dirty="0" smtClean="0">
                <a:solidFill>
                  <a:schemeClr val="tx1"/>
                </a:solidFill>
                <a:latin typeface="Times New Roman" pitchFamily="18" charset="0"/>
                <a:cs typeface="Times New Roman" pitchFamily="18" charset="0"/>
              </a:rPr>
              <a:t>Ц</a:t>
            </a:r>
            <a:r>
              <a:rPr lang="de-DE" sz="2800" b="1" dirty="0" smtClean="0">
                <a:solidFill>
                  <a:schemeClr val="tx1"/>
                </a:solidFill>
                <a:latin typeface="Times New Roman" pitchFamily="18" charset="0"/>
                <a:cs typeface="Times New Roman" pitchFamily="18" charset="0"/>
              </a:rPr>
              <a:t>РЕВУ ПОД УТИ</a:t>
            </a:r>
            <a:r>
              <a:rPr lang="sr-Cyrl-CS" sz="2800" b="1" dirty="0" smtClean="0">
                <a:solidFill>
                  <a:schemeClr val="tx1"/>
                </a:solidFill>
                <a:latin typeface="Times New Roman" pitchFamily="18" charset="0"/>
                <a:cs typeface="Times New Roman" pitchFamily="18" charset="0"/>
              </a:rPr>
              <a:t>Ц</a:t>
            </a:r>
            <a:r>
              <a:rPr lang="de-DE" sz="2800" b="1" dirty="0" smtClean="0">
                <a:solidFill>
                  <a:schemeClr val="tx1"/>
                </a:solidFill>
                <a:latin typeface="Times New Roman" pitchFamily="18" charset="0"/>
                <a:cs typeface="Times New Roman" pitchFamily="18" charset="0"/>
              </a:rPr>
              <a:t>АЈЕМ ЖУЧНИХ СОЛИ И ЛЕ</a:t>
            </a:r>
            <a:r>
              <a:rPr lang="sr-Cyrl-CS" sz="2800" b="1" dirty="0" smtClean="0">
                <a:solidFill>
                  <a:schemeClr val="tx1"/>
                </a:solidFill>
                <a:latin typeface="Times New Roman" pitchFamily="18" charset="0"/>
                <a:cs typeface="Times New Roman" pitchFamily="18" charset="0"/>
              </a:rPr>
              <a:t>Ц</a:t>
            </a:r>
            <a:r>
              <a:rPr lang="de-DE" sz="2800" b="1" dirty="0" smtClean="0">
                <a:solidFill>
                  <a:schemeClr val="tx1"/>
                </a:solidFill>
                <a:latin typeface="Times New Roman" pitchFamily="18" charset="0"/>
                <a:cs typeface="Times New Roman" pitchFamily="18" charset="0"/>
              </a:rPr>
              <a:t>ИТИНА У ПОЧЕТКУ ПРО</a:t>
            </a:r>
            <a:r>
              <a:rPr lang="sr-Cyrl-CS" sz="2800" b="1" dirty="0" smtClean="0">
                <a:solidFill>
                  <a:schemeClr val="tx1"/>
                </a:solidFill>
                <a:latin typeface="Times New Roman" pitchFamily="18" charset="0"/>
                <a:cs typeface="Times New Roman" pitchFamily="18" charset="0"/>
              </a:rPr>
              <a:t>Ц</a:t>
            </a:r>
            <a:r>
              <a:rPr lang="de-DE" sz="2800" b="1" dirty="0" smtClean="0">
                <a:solidFill>
                  <a:schemeClr val="tx1"/>
                </a:solidFill>
                <a:latin typeface="Times New Roman" pitchFamily="18" charset="0"/>
                <a:cs typeface="Times New Roman" pitchFamily="18" charset="0"/>
              </a:rPr>
              <a:t>ЕСА, А КАСНИЈЕ И ПОД УТИ</a:t>
            </a:r>
            <a:r>
              <a:rPr lang="sr-Cyrl-CS" sz="2800" b="1" dirty="0" smtClean="0">
                <a:solidFill>
                  <a:schemeClr val="tx1"/>
                </a:solidFill>
                <a:latin typeface="Times New Roman" pitchFamily="18" charset="0"/>
                <a:cs typeface="Times New Roman" pitchFamily="18" charset="0"/>
              </a:rPr>
              <a:t>Ц</a:t>
            </a:r>
            <a:r>
              <a:rPr lang="de-DE" sz="2800" b="1" dirty="0" smtClean="0">
                <a:solidFill>
                  <a:schemeClr val="tx1"/>
                </a:solidFill>
                <a:latin typeface="Times New Roman" pitchFamily="18" charset="0"/>
                <a:cs typeface="Times New Roman" pitchFamily="18" charset="0"/>
              </a:rPr>
              <a:t>АЈЕМ ПАНКРЕАСНЕ И </a:t>
            </a:r>
            <a:r>
              <a:rPr lang="sr-Cyrl-CS" sz="2800" b="1" dirty="0" smtClean="0">
                <a:solidFill>
                  <a:schemeClr val="tx1"/>
                </a:solidFill>
                <a:latin typeface="Times New Roman" pitchFamily="18" charset="0"/>
                <a:cs typeface="Times New Roman" pitchFamily="18" charset="0"/>
              </a:rPr>
              <a:t>Ц</a:t>
            </a:r>
            <a:r>
              <a:rPr lang="de-DE" sz="2800" b="1" dirty="0" smtClean="0">
                <a:solidFill>
                  <a:schemeClr val="tx1"/>
                </a:solidFill>
                <a:latin typeface="Times New Roman" pitchFamily="18" charset="0"/>
                <a:cs typeface="Times New Roman" pitchFamily="18" charset="0"/>
              </a:rPr>
              <a:t>РЕВНЕ ЛИПАЗЕ.   ОВО РАЗЛАГАЊЕ ТРАЈЕ СВЕ ДОК СЕ НЕ ДОБИЈУ КОНАЧНИ ПРОДУКТИ РАЗЛАГАЊА ТЈ. СЛОБОДНЕ МАСНЕ КИСЕЛИНЕ, МОНОГЛИ</a:t>
            </a:r>
            <a:r>
              <a:rPr lang="sr-Cyrl-CS" sz="2800" b="1" dirty="0" smtClean="0">
                <a:solidFill>
                  <a:schemeClr val="tx1"/>
                </a:solidFill>
                <a:latin typeface="Times New Roman" pitchFamily="18" charset="0"/>
                <a:cs typeface="Times New Roman" pitchFamily="18" charset="0"/>
              </a:rPr>
              <a:t>Ц</a:t>
            </a:r>
            <a:r>
              <a:rPr lang="de-DE" sz="2800" b="1" dirty="0" smtClean="0">
                <a:solidFill>
                  <a:schemeClr val="tx1"/>
                </a:solidFill>
                <a:latin typeface="Times New Roman" pitchFamily="18" charset="0"/>
                <a:cs typeface="Times New Roman" pitchFamily="18" charset="0"/>
              </a:rPr>
              <a:t>ЕРИДИ И ДР.</a:t>
            </a:r>
            <a:endParaRPr lang="sr-Latn-CS" sz="2800" b="1" dirty="0" smtClean="0">
              <a:solidFill>
                <a:schemeClr val="tx1"/>
              </a:solidFill>
              <a:latin typeface="Times New Roman" pitchFamily="18" charset="0"/>
              <a:cs typeface="Times New Roman" pitchFamily="18" charset="0"/>
            </a:endParaRPr>
          </a:p>
          <a:p>
            <a:pPr marL="190500" indent="-190500" algn="just">
              <a:lnSpc>
                <a:spcPct val="80000"/>
              </a:lnSpc>
            </a:pPr>
            <a:endParaRPr lang="sr-Latn-CS" sz="2800" b="1" dirty="0" smtClean="0">
              <a:solidFill>
                <a:schemeClr val="tx1"/>
              </a:solidFill>
              <a:latin typeface="Times New Roman" pitchFamily="18" charset="0"/>
              <a:cs typeface="Times New Roman" pitchFamily="18" charset="0"/>
            </a:endParaRPr>
          </a:p>
          <a:p>
            <a:pPr marL="190500" indent="-190500" algn="just">
              <a:lnSpc>
                <a:spcPct val="80000"/>
              </a:lnSpc>
            </a:pPr>
            <a:r>
              <a:rPr lang="de-DE" sz="2000" b="1" dirty="0" smtClean="0">
                <a:solidFill>
                  <a:schemeClr val="tx1"/>
                </a:solidFill>
                <a:latin typeface="Times New Roman" pitchFamily="18" charset="0"/>
                <a:cs typeface="Times New Roman" pitchFamily="18" charset="0"/>
              </a:rPr>
              <a:t>   </a:t>
            </a:r>
          </a:p>
          <a:p>
            <a:pPr marL="190500" indent="-190500" algn="just">
              <a:lnSpc>
                <a:spcPct val="80000"/>
              </a:lnSpc>
            </a:pPr>
            <a:r>
              <a:rPr lang="sr-Latn-CS" sz="2000" b="1" dirty="0" smtClean="0">
                <a:solidFill>
                  <a:schemeClr val="tx1"/>
                </a:solidFill>
                <a:latin typeface="Times New Roman" pitchFamily="18" charset="0"/>
                <a:cs typeface="Times New Roman" pitchFamily="18" charset="0"/>
              </a:rPr>
              <a:t>	</a:t>
            </a:r>
          </a:p>
        </p:txBody>
      </p:sp>
      <p:sp>
        <p:nvSpPr>
          <p:cNvPr id="76803" name="Text Box 3"/>
          <p:cNvSpPr txBox="1">
            <a:spLocks noChangeArrowheads="1"/>
          </p:cNvSpPr>
          <p:nvPr/>
        </p:nvSpPr>
        <p:spPr bwMode="auto">
          <a:xfrm>
            <a:off x="611188" y="1196975"/>
            <a:ext cx="7993062"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de-DE" sz="2800" b="1">
                <a:latin typeface="Verdana" pitchFamily="34" charset="0"/>
              </a:rPr>
              <a:t>МАСТИ</a:t>
            </a:r>
            <a:r>
              <a:rPr lang="sr-Latn-CS" sz="2800" b="1">
                <a:latin typeface="Verdana" pitchFamily="34" charset="0"/>
              </a:rPr>
              <a:t>-</a:t>
            </a:r>
            <a:r>
              <a:rPr lang="fr-FR" sz="2800" b="1">
                <a:latin typeface="Verdana" pitchFamily="34" charset="0"/>
              </a:rPr>
              <a:t>ВАРЕЊЕ И АПСОРП</a:t>
            </a:r>
            <a:r>
              <a:rPr lang="sr-Cyrl-CS" sz="2800" b="1"/>
              <a:t>Ц</a:t>
            </a:r>
            <a:r>
              <a:rPr lang="fr-FR" sz="2800" b="1">
                <a:latin typeface="Verdana" pitchFamily="34" charset="0"/>
              </a:rPr>
              <a:t>ИЈА</a:t>
            </a:r>
            <a:r>
              <a:rPr lang="fr-FR" sz="1200">
                <a:latin typeface="Verdana" pitchFamily="34" charset="0"/>
              </a:rPr>
              <a:t> </a:t>
            </a:r>
            <a:endParaRPr lang="en-US" sz="2800" b="1">
              <a:latin typeface="Verdana" pitchFamily="34" charset="0"/>
            </a:endParaRPr>
          </a:p>
        </p:txBody>
      </p:sp>
    </p:spTree>
    <p:extLst>
      <p:ext uri="{BB962C8B-B14F-4D97-AF65-F5344CB8AC3E}">
        <p14:creationId xmlns:p14="http://schemas.microsoft.com/office/powerpoint/2010/main" val="22825168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de-DE" sz="3200" b="1" dirty="0" smtClean="0"/>
              <a:t>МАСТИ</a:t>
            </a:r>
            <a:r>
              <a:rPr lang="sr-Latn-CS" sz="3200" b="1" dirty="0" smtClean="0"/>
              <a:t>-</a:t>
            </a:r>
            <a:r>
              <a:rPr lang="fr-FR" sz="3200" b="1" dirty="0" smtClean="0"/>
              <a:t>ВАРЕЊЕ И АПСОРП</a:t>
            </a:r>
            <a:r>
              <a:rPr lang="sr-Cyrl-CS" sz="3200" b="1" dirty="0" smtClean="0"/>
              <a:t>Ц</a:t>
            </a:r>
            <a:r>
              <a:rPr lang="fr-FR" sz="3200" b="1" dirty="0" smtClean="0"/>
              <a:t>ИЈА</a:t>
            </a:r>
            <a:r>
              <a:rPr lang="fr-FR" sz="3200" dirty="0" smtClean="0"/>
              <a:t> </a:t>
            </a:r>
            <a:r>
              <a:rPr lang="en-US" sz="3200" b="1" dirty="0" smtClean="0"/>
              <a:t/>
            </a:r>
            <a:br>
              <a:rPr lang="en-US" sz="3200" b="1" dirty="0" smtClean="0"/>
            </a:br>
            <a:endParaRPr lang="sr-Latn-CS" sz="3200" b="1" dirty="0" smtClean="0"/>
          </a:p>
        </p:txBody>
      </p:sp>
      <p:sp>
        <p:nvSpPr>
          <p:cNvPr id="77827" name="Rectangle 3"/>
          <p:cNvSpPr>
            <a:spLocks noGrp="1" noChangeArrowheads="1"/>
          </p:cNvSpPr>
          <p:nvPr>
            <p:ph type="body" idx="1"/>
          </p:nvPr>
        </p:nvSpPr>
        <p:spPr/>
        <p:txBody>
          <a:bodyPr/>
          <a:lstStyle/>
          <a:p>
            <a:pPr algn="just"/>
            <a:r>
              <a:rPr lang="de-DE" b="1" smtClean="0">
                <a:latin typeface="Times New Roman" pitchFamily="18" charset="0"/>
                <a:cs typeface="Times New Roman" pitchFamily="18" charset="0"/>
              </a:rPr>
              <a:t>КОНАЧНИ ПРОДУКТИ РАЗЛАГАЊА МАСТИ СЕ АПСОРБУЈУ У ТАНКОМ </a:t>
            </a:r>
            <a:r>
              <a:rPr lang="sr-Cyrl-CS" b="1" smtClean="0">
                <a:latin typeface="Times New Roman" pitchFamily="18" charset="0"/>
                <a:cs typeface="Times New Roman" pitchFamily="18" charset="0"/>
              </a:rPr>
              <a:t>Ц</a:t>
            </a:r>
            <a:r>
              <a:rPr lang="de-DE" b="1" smtClean="0">
                <a:latin typeface="Times New Roman" pitchFamily="18" charset="0"/>
                <a:cs typeface="Times New Roman" pitchFamily="18" charset="0"/>
              </a:rPr>
              <a:t>РЕВУ БЕЗ УТРОШКА ЕНЕРГИЈЕ.</a:t>
            </a:r>
            <a:endParaRPr lang="sr-Cyrl-CS" b="1" smtClean="0">
              <a:latin typeface="Times New Roman" pitchFamily="18" charset="0"/>
              <a:cs typeface="Times New Roman" pitchFamily="18" charset="0"/>
            </a:endParaRPr>
          </a:p>
          <a:p>
            <a:pPr algn="just"/>
            <a:r>
              <a:rPr lang="de-DE" b="1" smtClean="0">
                <a:latin typeface="Times New Roman" pitchFamily="18" charset="0"/>
                <a:cs typeface="Times New Roman" pitchFamily="18" charset="0"/>
              </a:rPr>
              <a:t> НАКОН ТОГА У ОБЛИКУ ХИЛОМИКРОНА (МАСТИ + БЕЛАНЧЕВИНЕ) СЕ ПУТЕМ ЛИМФЕ ТРАНСПОРТУЈУ.</a:t>
            </a:r>
            <a:endParaRPr lang="sr-Latn-CS" b="1" smtClean="0">
              <a:latin typeface="Times New Roman" pitchFamily="18" charset="0"/>
              <a:cs typeface="Times New Roman" pitchFamily="18" charset="0"/>
            </a:endParaRPr>
          </a:p>
          <a:p>
            <a:endParaRPr lang="sr-Latn-CS" smtClean="0"/>
          </a:p>
        </p:txBody>
      </p:sp>
    </p:spTree>
    <p:extLst>
      <p:ext uri="{BB962C8B-B14F-4D97-AF65-F5344CB8AC3E}">
        <p14:creationId xmlns:p14="http://schemas.microsoft.com/office/powerpoint/2010/main" val="16384752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subTitle" idx="1"/>
          </p:nvPr>
        </p:nvSpPr>
        <p:spPr>
          <a:xfrm>
            <a:off x="500063" y="3429000"/>
            <a:ext cx="8280400" cy="2808312"/>
          </a:xfrm>
        </p:spPr>
        <p:txBody>
          <a:bodyPr>
            <a:normAutofit fontScale="92500" lnSpcReduction="20000"/>
          </a:bodyPr>
          <a:lstStyle/>
          <a:p>
            <a:pPr marL="190500" indent="-190500" algn="just">
              <a:lnSpc>
                <a:spcPct val="80000"/>
              </a:lnSpc>
            </a:pPr>
            <a:r>
              <a:rPr lang="sr-Latn-CS" sz="2000" b="1" smtClean="0">
                <a:solidFill>
                  <a:schemeClr val="tx1"/>
                </a:solidFill>
              </a:rPr>
              <a:t>	</a:t>
            </a:r>
            <a:r>
              <a:rPr lang="sr-Cyrl-CS" sz="2800" b="1" smtClean="0">
                <a:solidFill>
                  <a:schemeClr val="tx1"/>
                </a:solidFill>
                <a:latin typeface="Times New Roman" pitchFamily="18" charset="0"/>
                <a:cs typeface="Times New Roman" pitchFamily="18" charset="0"/>
              </a:rPr>
              <a:t>Ц</a:t>
            </a:r>
            <a:r>
              <a:rPr lang="de-DE" sz="2800" b="1" smtClean="0">
                <a:solidFill>
                  <a:schemeClr val="tx1"/>
                </a:solidFill>
                <a:latin typeface="Times New Roman" pitchFamily="18" charset="0"/>
                <a:cs typeface="Times New Roman" pitchFamily="18" charset="0"/>
              </a:rPr>
              <a:t>ЕНТРАЛНО МЕСТО МАСТИ ЈЕ У ЕНЕРГЕТСКОМ МЕТАБОЛИЗМУ.</a:t>
            </a:r>
            <a:endParaRPr lang="sr-Latn-CS" sz="2800" b="1" smtClean="0">
              <a:solidFill>
                <a:schemeClr val="tx1"/>
              </a:solidFill>
              <a:latin typeface="Times New Roman" pitchFamily="18" charset="0"/>
              <a:cs typeface="Times New Roman" pitchFamily="18" charset="0"/>
            </a:endParaRPr>
          </a:p>
          <a:p>
            <a:pPr marL="190500" indent="-190500" algn="just">
              <a:lnSpc>
                <a:spcPct val="80000"/>
              </a:lnSpc>
            </a:pPr>
            <a:endParaRPr lang="de-DE" sz="2800" b="1" smtClean="0">
              <a:solidFill>
                <a:schemeClr val="tx1"/>
              </a:solidFill>
              <a:latin typeface="Times New Roman" pitchFamily="18" charset="0"/>
              <a:cs typeface="Times New Roman" pitchFamily="18" charset="0"/>
            </a:endParaRPr>
          </a:p>
          <a:p>
            <a:pPr marL="190500" indent="-190500" algn="just">
              <a:lnSpc>
                <a:spcPct val="80000"/>
              </a:lnSpc>
            </a:pPr>
            <a:r>
              <a:rPr lang="sr-Latn-CS" sz="2800" b="1" smtClean="0">
                <a:solidFill>
                  <a:schemeClr val="tx1"/>
                </a:solidFill>
                <a:latin typeface="Times New Roman" pitchFamily="18" charset="0"/>
                <a:cs typeface="Times New Roman" pitchFamily="18" charset="0"/>
              </a:rPr>
              <a:t>	</a:t>
            </a:r>
            <a:r>
              <a:rPr lang="de-DE" sz="2800" b="1" smtClean="0">
                <a:solidFill>
                  <a:schemeClr val="tx1"/>
                </a:solidFill>
                <a:latin typeface="Times New Roman" pitchFamily="18" charset="0"/>
                <a:cs typeface="Times New Roman" pitchFamily="18" charset="0"/>
              </a:rPr>
              <a:t>РАЗГРАДЊОМ ТРИГЛИ</a:t>
            </a:r>
            <a:r>
              <a:rPr lang="sr-Cyrl-CS" sz="2800" b="1" smtClean="0">
                <a:solidFill>
                  <a:schemeClr val="tx1"/>
                </a:solidFill>
                <a:latin typeface="Times New Roman" pitchFamily="18" charset="0"/>
                <a:cs typeface="Times New Roman" pitchFamily="18" charset="0"/>
              </a:rPr>
              <a:t>Ц</a:t>
            </a:r>
            <a:r>
              <a:rPr lang="de-DE" sz="2800" b="1" smtClean="0">
                <a:solidFill>
                  <a:schemeClr val="tx1"/>
                </a:solidFill>
                <a:latin typeface="Times New Roman" pitchFamily="18" charset="0"/>
                <a:cs typeface="Times New Roman" pitchFamily="18" charset="0"/>
              </a:rPr>
              <a:t>ЕРИДА, МАСНИХ КИСЕЛИНА И ГЛИ</a:t>
            </a:r>
            <a:r>
              <a:rPr lang="sr-Cyrl-CS" sz="2800" b="1" smtClean="0">
                <a:solidFill>
                  <a:schemeClr val="tx1"/>
                </a:solidFill>
                <a:latin typeface="Times New Roman" pitchFamily="18" charset="0"/>
                <a:cs typeface="Times New Roman" pitchFamily="18" charset="0"/>
              </a:rPr>
              <a:t>Ц</a:t>
            </a:r>
            <a:r>
              <a:rPr lang="de-DE" sz="2800" b="1" smtClean="0">
                <a:solidFill>
                  <a:schemeClr val="tx1"/>
                </a:solidFill>
                <a:latin typeface="Times New Roman" pitchFamily="18" charset="0"/>
                <a:cs typeface="Times New Roman" pitchFamily="18" charset="0"/>
              </a:rPr>
              <a:t>ЕРОЛА ДОБИЈА СЕ ВЕЛИКА КОЛИЧИНА ЕНЕРГИЈЕ ПОТРЕБНЕ ЗА ОБАВЉАЊЕ МЕТАБОЛИЧКИХ ПРО</a:t>
            </a:r>
            <a:r>
              <a:rPr lang="sr-Cyrl-CS" sz="2800" b="1" smtClean="0">
                <a:solidFill>
                  <a:schemeClr val="tx1"/>
                </a:solidFill>
                <a:latin typeface="Times New Roman" pitchFamily="18" charset="0"/>
                <a:cs typeface="Times New Roman" pitchFamily="18" charset="0"/>
              </a:rPr>
              <a:t>Ц</a:t>
            </a:r>
            <a:r>
              <a:rPr lang="de-DE" sz="2800" b="1" smtClean="0">
                <a:solidFill>
                  <a:schemeClr val="tx1"/>
                </a:solidFill>
                <a:latin typeface="Times New Roman" pitchFamily="18" charset="0"/>
                <a:cs typeface="Times New Roman" pitchFamily="18" charset="0"/>
              </a:rPr>
              <a:t>ЕСА У ОРГАНИЗМУ.</a:t>
            </a:r>
            <a:endParaRPr lang="sr-Latn-CS" sz="2800" b="1" smtClean="0">
              <a:solidFill>
                <a:schemeClr val="tx1"/>
              </a:solidFill>
              <a:latin typeface="Times New Roman" pitchFamily="18" charset="0"/>
              <a:cs typeface="Times New Roman" pitchFamily="18" charset="0"/>
            </a:endParaRPr>
          </a:p>
          <a:p>
            <a:pPr marL="190500" indent="-190500" algn="just">
              <a:lnSpc>
                <a:spcPct val="80000"/>
              </a:lnSpc>
            </a:pPr>
            <a:endParaRPr lang="de-DE" sz="2000" b="1" smtClean="0">
              <a:solidFill>
                <a:schemeClr val="tx1"/>
              </a:solidFill>
            </a:endParaRPr>
          </a:p>
          <a:p>
            <a:pPr marL="190500" indent="-190500" algn="just">
              <a:lnSpc>
                <a:spcPct val="80000"/>
              </a:lnSpc>
            </a:pPr>
            <a:r>
              <a:rPr lang="sr-Latn-CS" sz="2000" b="1" smtClean="0">
                <a:solidFill>
                  <a:schemeClr val="tx1"/>
                </a:solidFill>
              </a:rPr>
              <a:t>	</a:t>
            </a:r>
          </a:p>
        </p:txBody>
      </p:sp>
      <p:sp>
        <p:nvSpPr>
          <p:cNvPr id="78851" name="Text Box 3"/>
          <p:cNvSpPr txBox="1">
            <a:spLocks noChangeArrowheads="1"/>
          </p:cNvSpPr>
          <p:nvPr/>
        </p:nvSpPr>
        <p:spPr bwMode="auto">
          <a:xfrm>
            <a:off x="500063" y="1785938"/>
            <a:ext cx="799306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de-DE" sz="2800" b="1" dirty="0">
                <a:latin typeface="Verdana" pitchFamily="34" charset="0"/>
              </a:rPr>
              <a:t>МАСТИ</a:t>
            </a:r>
            <a:r>
              <a:rPr lang="sr-Latn-CS" sz="2800" b="1" dirty="0">
                <a:latin typeface="Verdana" pitchFamily="34" charset="0"/>
              </a:rPr>
              <a:t>-МЕТАБОЛИЗАМ</a:t>
            </a:r>
            <a:r>
              <a:rPr lang="fr-FR" sz="1200" dirty="0">
                <a:latin typeface="Verdana" pitchFamily="34" charset="0"/>
              </a:rPr>
              <a:t> </a:t>
            </a:r>
            <a:endParaRPr lang="en-US" sz="2800" b="1" dirty="0">
              <a:latin typeface="Verdana" pitchFamily="34" charset="0"/>
            </a:endParaRPr>
          </a:p>
        </p:txBody>
      </p:sp>
    </p:spTree>
    <p:extLst>
      <p:ext uri="{BB962C8B-B14F-4D97-AF65-F5344CB8AC3E}">
        <p14:creationId xmlns:p14="http://schemas.microsoft.com/office/powerpoint/2010/main" val="9603462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1"/>
          <p:cNvSpPr>
            <a:spLocks noChangeArrowheads="1"/>
          </p:cNvSpPr>
          <p:nvPr/>
        </p:nvSpPr>
        <p:spPr bwMode="auto">
          <a:xfrm>
            <a:off x="395288" y="1628775"/>
            <a:ext cx="8286750" cy="384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just">
              <a:lnSpc>
                <a:spcPct val="80000"/>
              </a:lnSpc>
            </a:pPr>
            <a:r>
              <a:rPr lang="de-DE" sz="2800" b="1">
                <a:latin typeface="Times New Roman" pitchFamily="18" charset="0"/>
                <a:cs typeface="Times New Roman" pitchFamily="18" charset="0"/>
              </a:rPr>
              <a:t>МАСТИ ИМАЈУ ЗНАЧАЈНУ УЛОГУ У ФОРМИРАЊУ СТРУКТУРА КОЈЕ УЛАЗЕ У САСТАВ</a:t>
            </a:r>
            <a:r>
              <a:rPr lang="sr-Cyrl-CS" sz="2800" b="1">
                <a:latin typeface="Times New Roman" pitchFamily="18" charset="0"/>
                <a:cs typeface="Times New Roman" pitchFamily="18" charset="0"/>
              </a:rPr>
              <a:t>:</a:t>
            </a:r>
          </a:p>
          <a:p>
            <a:pPr marL="342900" indent="-342900" algn="just">
              <a:lnSpc>
                <a:spcPct val="80000"/>
              </a:lnSpc>
            </a:pPr>
            <a:endParaRPr lang="sr-Cyrl-CS" sz="2800" b="1">
              <a:latin typeface="Times New Roman" pitchFamily="18" charset="0"/>
              <a:cs typeface="Times New Roman" pitchFamily="18" charset="0"/>
            </a:endParaRPr>
          </a:p>
          <a:p>
            <a:pPr marL="342900" indent="-342900" algn="just">
              <a:lnSpc>
                <a:spcPct val="80000"/>
              </a:lnSpc>
            </a:pPr>
            <a:endParaRPr lang="sr-Cyrl-CS" sz="2800" b="1">
              <a:latin typeface="Times New Roman" pitchFamily="18" charset="0"/>
              <a:cs typeface="Times New Roman" pitchFamily="18" charset="0"/>
            </a:endParaRPr>
          </a:p>
          <a:p>
            <a:pPr marL="342900" indent="-342900" algn="just">
              <a:lnSpc>
                <a:spcPct val="80000"/>
              </a:lnSpc>
              <a:buFontTx/>
              <a:buAutoNum type="arabicPeriod"/>
            </a:pPr>
            <a:r>
              <a:rPr lang="de-DE" sz="2800" b="1">
                <a:latin typeface="Times New Roman" pitchFamily="18" charset="0"/>
                <a:cs typeface="Times New Roman" pitchFamily="18" charset="0"/>
              </a:rPr>
              <a:t> ПРОТЕИНА ЋЕЛИЈСКЕ МЕМБРАНЕ (ХОЛЕСТЕРОЛ, ФОСФОЛИПИДИ) И</a:t>
            </a:r>
            <a:endParaRPr lang="sr-Cyrl-CS" sz="2800" b="1">
              <a:latin typeface="Times New Roman" pitchFamily="18" charset="0"/>
              <a:cs typeface="Times New Roman" pitchFamily="18" charset="0"/>
            </a:endParaRPr>
          </a:p>
          <a:p>
            <a:pPr marL="342900" indent="-342900" algn="just">
              <a:lnSpc>
                <a:spcPct val="80000"/>
              </a:lnSpc>
              <a:buFontTx/>
              <a:buAutoNum type="arabicPeriod"/>
            </a:pPr>
            <a:endParaRPr lang="sr-Cyrl-CS" sz="2800" b="1">
              <a:latin typeface="Times New Roman" pitchFamily="18" charset="0"/>
              <a:cs typeface="Times New Roman" pitchFamily="18" charset="0"/>
            </a:endParaRPr>
          </a:p>
          <a:p>
            <a:pPr marL="342900" indent="-342900" algn="just">
              <a:lnSpc>
                <a:spcPct val="80000"/>
              </a:lnSpc>
              <a:buFontTx/>
              <a:buAutoNum type="arabicPeriod"/>
            </a:pPr>
            <a:r>
              <a:rPr lang="de-DE" sz="2800" b="1">
                <a:latin typeface="Times New Roman" pitchFamily="18" charset="0"/>
                <a:cs typeface="Times New Roman" pitchFamily="18" charset="0"/>
              </a:rPr>
              <a:t> СТЕРОИДНИХ ХОРМОНА (ХОЛЕСТЕРОЛ).</a:t>
            </a:r>
            <a:endParaRPr lang="sr-Latn-CS" sz="2800" b="1">
              <a:latin typeface="Times New Roman" pitchFamily="18" charset="0"/>
              <a:cs typeface="Times New Roman" pitchFamily="18" charset="0"/>
            </a:endParaRPr>
          </a:p>
          <a:p>
            <a:pPr marL="342900" indent="-342900" algn="just">
              <a:lnSpc>
                <a:spcPct val="80000"/>
              </a:lnSpc>
            </a:pPr>
            <a:endParaRPr lang="de-DE" sz="2800" b="1">
              <a:latin typeface="Times New Roman" pitchFamily="18" charset="0"/>
              <a:cs typeface="Times New Roman" pitchFamily="18" charset="0"/>
            </a:endParaRPr>
          </a:p>
          <a:p>
            <a:pPr marL="342900" indent="-342900" algn="just">
              <a:lnSpc>
                <a:spcPct val="80000"/>
              </a:lnSpc>
            </a:pPr>
            <a:r>
              <a:rPr lang="sr-Latn-CS" sz="2800" b="1">
                <a:latin typeface="Times New Roman" pitchFamily="18" charset="0"/>
                <a:cs typeface="Times New Roman" pitchFamily="18" charset="0"/>
              </a:rPr>
              <a:t>	</a:t>
            </a:r>
          </a:p>
        </p:txBody>
      </p:sp>
    </p:spTree>
    <p:extLst>
      <p:ext uri="{BB962C8B-B14F-4D97-AF65-F5344CB8AC3E}">
        <p14:creationId xmlns:p14="http://schemas.microsoft.com/office/powerpoint/2010/main" val="40281116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3"/>
          <p:cNvSpPr>
            <a:spLocks noGrp="1" noChangeArrowheads="1"/>
          </p:cNvSpPr>
          <p:nvPr>
            <p:ph type="body" idx="1"/>
          </p:nvPr>
        </p:nvSpPr>
        <p:spPr>
          <a:xfrm>
            <a:off x="250825" y="1196975"/>
            <a:ext cx="8642350" cy="5661025"/>
          </a:xfrm>
        </p:spPr>
        <p:txBody>
          <a:bodyPr/>
          <a:lstStyle/>
          <a:p>
            <a:pPr marL="609600" indent="-609600" algn="just" eaLnBrk="1" hangingPunct="1">
              <a:lnSpc>
                <a:spcPct val="80000"/>
              </a:lnSpc>
              <a:spcBef>
                <a:spcPct val="0"/>
              </a:spcBef>
              <a:buFontTx/>
              <a:buNone/>
            </a:pPr>
            <a:r>
              <a:rPr lang="de-DE" b="1" smtClean="0"/>
              <a:t>У МЕТАБОЛИЗМУ МАСТИ УЧЕСТВУЈУ:</a:t>
            </a:r>
            <a:endParaRPr lang="sr-Cyrl-CS" b="1" smtClean="0"/>
          </a:p>
          <a:p>
            <a:pPr marL="609600" indent="-609600" algn="just" eaLnBrk="1" hangingPunct="1">
              <a:lnSpc>
                <a:spcPct val="80000"/>
              </a:lnSpc>
              <a:spcBef>
                <a:spcPct val="0"/>
              </a:spcBef>
              <a:buFontTx/>
              <a:buAutoNum type="arabicPeriod"/>
            </a:pPr>
            <a:r>
              <a:rPr lang="de-DE" b="1" smtClean="0"/>
              <a:t>ХОРМОН</a:t>
            </a:r>
            <a:r>
              <a:rPr lang="sr-Cyrl-CS" b="1" smtClean="0"/>
              <a:t> </a:t>
            </a:r>
            <a:r>
              <a:rPr lang="de-DE" b="1" smtClean="0"/>
              <a:t>РАСТА,</a:t>
            </a:r>
            <a:endParaRPr lang="sr-Cyrl-CS" b="1" smtClean="0"/>
          </a:p>
          <a:p>
            <a:pPr marL="609600" indent="-609600" algn="just" eaLnBrk="1" hangingPunct="1">
              <a:lnSpc>
                <a:spcPct val="80000"/>
              </a:lnSpc>
              <a:spcBef>
                <a:spcPct val="0"/>
              </a:spcBef>
              <a:buFontTx/>
              <a:buAutoNum type="arabicPeriod"/>
            </a:pPr>
            <a:r>
              <a:rPr lang="de-DE" b="1" smtClean="0"/>
              <a:t>АДЕНОКОРТИКОТРОПНИ ХОРМОНИ, </a:t>
            </a:r>
            <a:endParaRPr lang="sr-Cyrl-CS" b="1" smtClean="0"/>
          </a:p>
          <a:p>
            <a:pPr marL="609600" indent="-609600" algn="just" eaLnBrk="1" hangingPunct="1">
              <a:lnSpc>
                <a:spcPct val="80000"/>
              </a:lnSpc>
              <a:spcBef>
                <a:spcPct val="0"/>
              </a:spcBef>
              <a:buFontTx/>
              <a:buAutoNum type="arabicPeriod"/>
            </a:pPr>
            <a:r>
              <a:rPr lang="de-DE" b="1" smtClean="0"/>
              <a:t>ТИРЕОСТИМУЛИШУЋИ ХОРМОНИ,</a:t>
            </a:r>
            <a:endParaRPr lang="sr-Cyrl-CS" b="1" smtClean="0"/>
          </a:p>
          <a:p>
            <a:pPr marL="609600" indent="-609600" algn="just" eaLnBrk="1" hangingPunct="1">
              <a:lnSpc>
                <a:spcPct val="80000"/>
              </a:lnSpc>
              <a:spcBef>
                <a:spcPct val="0"/>
              </a:spcBef>
              <a:buFontTx/>
              <a:buAutoNum type="arabicPeriod"/>
            </a:pPr>
            <a:r>
              <a:rPr lang="de-DE" b="1" smtClean="0"/>
              <a:t>ХОРМОНИ КОРЕ НАДБУБРЕЖНЕ ЖЛЕЗДЕ, </a:t>
            </a:r>
            <a:endParaRPr lang="sr-Cyrl-CS" b="1" smtClean="0"/>
          </a:p>
          <a:p>
            <a:pPr marL="609600" indent="-609600" algn="just" eaLnBrk="1" hangingPunct="1">
              <a:lnSpc>
                <a:spcPct val="80000"/>
              </a:lnSpc>
              <a:spcBef>
                <a:spcPct val="0"/>
              </a:spcBef>
              <a:buFontTx/>
              <a:buAutoNum type="arabicPeriod"/>
            </a:pPr>
            <a:r>
              <a:rPr lang="de-DE" b="1" smtClean="0"/>
              <a:t>АДРЕНАЛИН, </a:t>
            </a:r>
            <a:endParaRPr lang="sr-Cyrl-CS" b="1" smtClean="0"/>
          </a:p>
          <a:p>
            <a:pPr marL="609600" indent="-609600" algn="just" eaLnBrk="1" hangingPunct="1">
              <a:lnSpc>
                <a:spcPct val="80000"/>
              </a:lnSpc>
              <a:spcBef>
                <a:spcPct val="0"/>
              </a:spcBef>
              <a:buFontTx/>
              <a:buAutoNum type="arabicPeriod"/>
            </a:pPr>
            <a:r>
              <a:rPr lang="de-DE" b="1" smtClean="0"/>
              <a:t>НОРАДРЕНАЛИН, </a:t>
            </a:r>
            <a:endParaRPr lang="sr-Cyrl-CS" b="1" smtClean="0"/>
          </a:p>
          <a:p>
            <a:pPr marL="609600" indent="-609600" algn="just" eaLnBrk="1" hangingPunct="1">
              <a:lnSpc>
                <a:spcPct val="80000"/>
              </a:lnSpc>
              <a:spcBef>
                <a:spcPct val="0"/>
              </a:spcBef>
              <a:buFontTx/>
              <a:buAutoNum type="arabicPeriod"/>
            </a:pPr>
            <a:r>
              <a:rPr lang="de-DE" b="1" smtClean="0"/>
              <a:t>ТИРОКСИН И</a:t>
            </a:r>
            <a:endParaRPr lang="sr-Cyrl-CS" b="1" smtClean="0"/>
          </a:p>
          <a:p>
            <a:pPr marL="609600" indent="-609600" algn="just" eaLnBrk="1" hangingPunct="1">
              <a:lnSpc>
                <a:spcPct val="80000"/>
              </a:lnSpc>
              <a:spcBef>
                <a:spcPct val="0"/>
              </a:spcBef>
              <a:buFontTx/>
              <a:buAutoNum type="arabicPeriod"/>
            </a:pPr>
            <a:r>
              <a:rPr lang="de-DE" b="1" smtClean="0"/>
              <a:t> ГЛУКАГОН. </a:t>
            </a:r>
            <a:endParaRPr lang="sr-Cyrl-CS" b="1" smtClean="0"/>
          </a:p>
          <a:p>
            <a:pPr marL="609600" indent="-609600" algn="just" eaLnBrk="1" hangingPunct="1">
              <a:lnSpc>
                <a:spcPct val="80000"/>
              </a:lnSpc>
              <a:spcBef>
                <a:spcPct val="0"/>
              </a:spcBef>
              <a:buFontTx/>
              <a:buNone/>
            </a:pPr>
            <a:r>
              <a:rPr lang="de-DE" b="1" smtClean="0"/>
              <a:t>ОНИ ИЗАЗИВАЈУ ПОВЕЋАНУ РАЗГРАДЊУ МАСТИ. </a:t>
            </a:r>
            <a:endParaRPr lang="sr-Cyrl-CS" b="1" smtClean="0"/>
          </a:p>
          <a:p>
            <a:pPr marL="609600" indent="-609600" algn="just" eaLnBrk="1" hangingPunct="1">
              <a:lnSpc>
                <a:spcPct val="80000"/>
              </a:lnSpc>
              <a:spcBef>
                <a:spcPct val="0"/>
              </a:spcBef>
              <a:buFontTx/>
              <a:buNone/>
            </a:pPr>
            <a:r>
              <a:rPr lang="de-DE" b="1" smtClean="0"/>
              <a:t>ХОРМОН КОЈИ ПОВЕЋАВА СИНТЕЗУ МАСТИ ЈЕ ИНСУЛИН.</a:t>
            </a:r>
            <a:endParaRPr lang="sr-Latn-CS" b="1" smtClean="0"/>
          </a:p>
          <a:p>
            <a:pPr marL="609600" indent="-609600"/>
            <a:endParaRPr lang="sr-Latn-CS" smtClean="0"/>
          </a:p>
        </p:txBody>
      </p:sp>
    </p:spTree>
    <p:extLst>
      <p:ext uri="{BB962C8B-B14F-4D97-AF65-F5344CB8AC3E}">
        <p14:creationId xmlns:p14="http://schemas.microsoft.com/office/powerpoint/2010/main" val="38798365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Дневне потребе</a:t>
            </a:r>
            <a:endParaRPr lang="sr-Latn-RS" dirty="0"/>
          </a:p>
        </p:txBody>
      </p:sp>
      <p:sp>
        <p:nvSpPr>
          <p:cNvPr id="3" name="Content Placeholder 2"/>
          <p:cNvSpPr>
            <a:spLocks noGrp="1"/>
          </p:cNvSpPr>
          <p:nvPr>
            <p:ph idx="1"/>
          </p:nvPr>
        </p:nvSpPr>
        <p:spPr/>
        <p:txBody>
          <a:bodyPr/>
          <a:lstStyle/>
          <a:p>
            <a:r>
              <a:rPr lang="sr-Cyrl-RS" dirty="0" smtClean="0"/>
              <a:t>До 30% укупног дневног енергетског уноса</a:t>
            </a:r>
          </a:p>
          <a:p>
            <a:endParaRPr lang="sr-Cyrl-RS" dirty="0"/>
          </a:p>
          <a:p>
            <a:r>
              <a:rPr lang="sr-Cyrl-RS" dirty="0" smtClean="0"/>
              <a:t>Холестерол: до 300 </a:t>
            </a:r>
            <a:r>
              <a:rPr lang="en-US" dirty="0" smtClean="0"/>
              <a:t>mg/24h-</a:t>
            </a:r>
            <a:r>
              <a:rPr lang="sr-Cyrl-RS" dirty="0" smtClean="0"/>
              <a:t>за одрасле, здраве људе</a:t>
            </a:r>
            <a:endParaRPr lang="sr-Latn-RS" dirty="0"/>
          </a:p>
        </p:txBody>
      </p:sp>
    </p:spTree>
    <p:extLst>
      <p:ext uri="{BB962C8B-B14F-4D97-AF65-F5344CB8AC3E}">
        <p14:creationId xmlns:p14="http://schemas.microsoft.com/office/powerpoint/2010/main" val="2362402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normAutofit/>
          </a:bodyPr>
          <a:lstStyle/>
          <a:p>
            <a:r>
              <a:rPr lang="sr-Cyrl-RS" sz="3600" b="1" dirty="0" smtClean="0">
                <a:latin typeface="Times New Roman" pitchFamily="18" charset="0"/>
                <a:cs typeface="Times New Roman" pitchFamily="18" charset="0"/>
              </a:rPr>
              <a:t>Коњуговане линолне киселине</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0" y="914400"/>
            <a:ext cx="9144000" cy="5943600"/>
          </a:xfrm>
        </p:spPr>
        <p:txBody>
          <a:bodyPr/>
          <a:lstStyle/>
          <a:p>
            <a:r>
              <a:rPr lang="sr-Cyrl-CS" dirty="0" smtClean="0"/>
              <a:t>Назив</a:t>
            </a:r>
            <a:r>
              <a:rPr lang="en-US" dirty="0" smtClean="0"/>
              <a:t> </a:t>
            </a:r>
            <a:r>
              <a:rPr lang="sr-Cyrl-CS" dirty="0" smtClean="0"/>
              <a:t>коњуговане</a:t>
            </a:r>
            <a:r>
              <a:rPr lang="en-US" dirty="0" smtClean="0"/>
              <a:t> </a:t>
            </a:r>
            <a:r>
              <a:rPr lang="sr-Cyrl-CS" dirty="0" smtClean="0"/>
              <a:t>линолне</a:t>
            </a:r>
            <a:r>
              <a:rPr lang="en-US" dirty="0" smtClean="0"/>
              <a:t> </a:t>
            </a:r>
            <a:r>
              <a:rPr lang="sr-Cyrl-CS" dirty="0" smtClean="0"/>
              <a:t>киселине</a:t>
            </a:r>
            <a:r>
              <a:rPr lang="en-US" dirty="0" smtClean="0"/>
              <a:t> (CLA) </a:t>
            </a:r>
            <a:r>
              <a:rPr lang="sr-Cyrl-CS" dirty="0" smtClean="0"/>
              <a:t>се</a:t>
            </a:r>
            <a:r>
              <a:rPr lang="en-US" dirty="0" smtClean="0"/>
              <a:t> </a:t>
            </a:r>
            <a:r>
              <a:rPr lang="sr-Cyrl-CS" dirty="0" smtClean="0"/>
              <a:t>односи</a:t>
            </a:r>
            <a:r>
              <a:rPr lang="en-US" dirty="0" smtClean="0"/>
              <a:t> </a:t>
            </a:r>
            <a:r>
              <a:rPr lang="sr-Cyrl-CS" dirty="0" smtClean="0"/>
              <a:t>на</a:t>
            </a:r>
            <a:r>
              <a:rPr lang="en-US" dirty="0" smtClean="0"/>
              <a:t> </a:t>
            </a:r>
            <a:r>
              <a:rPr lang="sr-Cyrl-CS" dirty="0" smtClean="0"/>
              <a:t>групу</a:t>
            </a:r>
            <a:r>
              <a:rPr lang="en-US" dirty="0" smtClean="0"/>
              <a:t> </a:t>
            </a:r>
            <a:r>
              <a:rPr lang="sr-Cyrl-CS" dirty="0" smtClean="0"/>
              <a:t>позиционих</a:t>
            </a:r>
            <a:r>
              <a:rPr lang="en-US" dirty="0" smtClean="0"/>
              <a:t> </a:t>
            </a:r>
            <a:r>
              <a:rPr lang="sr-Cyrl-CS" dirty="0" smtClean="0"/>
              <a:t>и</a:t>
            </a:r>
            <a:r>
              <a:rPr lang="en-US" dirty="0" smtClean="0"/>
              <a:t> </a:t>
            </a:r>
            <a:r>
              <a:rPr lang="sr-Cyrl-CS" dirty="0" smtClean="0"/>
              <a:t>геометријских</a:t>
            </a:r>
            <a:r>
              <a:rPr lang="en-US" dirty="0" smtClean="0"/>
              <a:t> </a:t>
            </a:r>
            <a:r>
              <a:rPr lang="sr-Cyrl-CS" dirty="0" smtClean="0"/>
              <a:t>изомера</a:t>
            </a:r>
            <a:r>
              <a:rPr lang="en-US" dirty="0" smtClean="0"/>
              <a:t> </a:t>
            </a:r>
            <a:r>
              <a:rPr lang="sr-Cyrl-CS" dirty="0" smtClean="0"/>
              <a:t>есенцијелне</a:t>
            </a:r>
            <a:r>
              <a:rPr lang="en-US" dirty="0" smtClean="0"/>
              <a:t> </a:t>
            </a:r>
            <a:r>
              <a:rPr lang="sr-Cyrl-CS" dirty="0" smtClean="0"/>
              <a:t>масне</a:t>
            </a:r>
            <a:r>
              <a:rPr lang="en-US" dirty="0" smtClean="0"/>
              <a:t> </a:t>
            </a:r>
            <a:r>
              <a:rPr lang="sr-Cyrl-CS" dirty="0" smtClean="0"/>
              <a:t>киселине</a:t>
            </a:r>
            <a:r>
              <a:rPr lang="en-US" dirty="0" smtClean="0"/>
              <a:t> – </a:t>
            </a:r>
            <a:r>
              <a:rPr lang="sr-Cyrl-CS" dirty="0" smtClean="0"/>
              <a:t>линолне</a:t>
            </a:r>
            <a:r>
              <a:rPr lang="en-US" dirty="0" smtClean="0"/>
              <a:t> </a:t>
            </a:r>
            <a:r>
              <a:rPr lang="sr-Cyrl-CS" dirty="0" smtClean="0"/>
              <a:t>киселине</a:t>
            </a:r>
            <a:r>
              <a:rPr lang="en-US" dirty="0" smtClean="0"/>
              <a:t>. </a:t>
            </a:r>
            <a:endParaRPr lang="sr-Latn-RS" dirty="0" smtClean="0"/>
          </a:p>
          <a:p>
            <a:r>
              <a:rPr lang="sr-Cyrl-CS" dirty="0" smtClean="0"/>
              <a:t>За</a:t>
            </a:r>
            <a:r>
              <a:rPr lang="en-US" dirty="0" smtClean="0"/>
              <a:t> </a:t>
            </a:r>
            <a:r>
              <a:rPr lang="sr-Cyrl-CS" dirty="0" smtClean="0"/>
              <a:t>разлику</a:t>
            </a:r>
            <a:r>
              <a:rPr lang="en-US" dirty="0" smtClean="0"/>
              <a:t> </a:t>
            </a:r>
            <a:r>
              <a:rPr lang="sr-Cyrl-CS" dirty="0" smtClean="0"/>
              <a:t>од</a:t>
            </a:r>
            <a:r>
              <a:rPr lang="en-US" dirty="0" smtClean="0"/>
              <a:t> </a:t>
            </a:r>
            <a:r>
              <a:rPr lang="sr-Cyrl-CS" dirty="0" smtClean="0"/>
              <a:t>линолне</a:t>
            </a:r>
            <a:r>
              <a:rPr lang="en-US" dirty="0" smtClean="0"/>
              <a:t> </a:t>
            </a:r>
            <a:r>
              <a:rPr lang="sr-Cyrl-CS" dirty="0" smtClean="0"/>
              <a:t>киселине</a:t>
            </a:r>
            <a:r>
              <a:rPr lang="en-US" dirty="0" smtClean="0"/>
              <a:t>, </a:t>
            </a:r>
            <a:r>
              <a:rPr lang="sr-Cyrl-CS" dirty="0"/>
              <a:t>ч</a:t>
            </a:r>
            <a:r>
              <a:rPr lang="sr-Cyrl-CS" dirty="0" smtClean="0"/>
              <a:t>ије</a:t>
            </a:r>
            <a:r>
              <a:rPr lang="en-US" dirty="0" smtClean="0"/>
              <a:t> </a:t>
            </a:r>
            <a:r>
              <a:rPr lang="sr-Cyrl-CS" dirty="0" smtClean="0"/>
              <a:t>су</a:t>
            </a:r>
            <a:r>
              <a:rPr lang="en-US" dirty="0" smtClean="0"/>
              <a:t> </a:t>
            </a:r>
            <a:r>
              <a:rPr lang="sr-Cyrl-CS" dirty="0" smtClean="0"/>
              <a:t>две</a:t>
            </a:r>
            <a:r>
              <a:rPr lang="en-US" dirty="0" smtClean="0"/>
              <a:t> </a:t>
            </a:r>
            <a:r>
              <a:rPr lang="sr-Cyrl-CS" dirty="0" smtClean="0"/>
              <a:t>двоструке</a:t>
            </a:r>
            <a:r>
              <a:rPr lang="en-US" dirty="0" smtClean="0"/>
              <a:t> </a:t>
            </a:r>
            <a:r>
              <a:rPr lang="sr-Cyrl-CS" dirty="0" smtClean="0"/>
              <a:t>везе</a:t>
            </a:r>
            <a:r>
              <a:rPr lang="en-US" dirty="0" smtClean="0"/>
              <a:t> </a:t>
            </a:r>
            <a:r>
              <a:rPr lang="sr-Cyrl-CS" dirty="0" smtClean="0"/>
              <a:t>изоловане</a:t>
            </a:r>
            <a:r>
              <a:rPr lang="en-US" dirty="0" smtClean="0"/>
              <a:t>, </a:t>
            </a:r>
            <a:r>
              <a:rPr lang="sr-Cyrl-CS" dirty="0" smtClean="0"/>
              <a:t>код</a:t>
            </a:r>
            <a:r>
              <a:rPr lang="en-US" dirty="0" smtClean="0"/>
              <a:t> CLA </a:t>
            </a:r>
            <a:r>
              <a:rPr lang="sr-Cyrl-CS" dirty="0" smtClean="0"/>
              <a:t>двоструке</a:t>
            </a:r>
            <a:r>
              <a:rPr lang="en-US" dirty="0" smtClean="0"/>
              <a:t> </a:t>
            </a:r>
            <a:r>
              <a:rPr lang="sr-Cyrl-CS" dirty="0" smtClean="0"/>
              <a:t>везе</a:t>
            </a:r>
            <a:r>
              <a:rPr lang="en-US" dirty="0" smtClean="0"/>
              <a:t> </a:t>
            </a:r>
            <a:r>
              <a:rPr lang="sr-Cyrl-CS" dirty="0" smtClean="0"/>
              <a:t>су</a:t>
            </a:r>
            <a:r>
              <a:rPr lang="en-US" dirty="0" smtClean="0"/>
              <a:t> </a:t>
            </a:r>
            <a:r>
              <a:rPr lang="sr-Cyrl-CS" dirty="0" smtClean="0"/>
              <a:t>коњуговане</a:t>
            </a:r>
            <a:endParaRPr lang="en-US" dirty="0"/>
          </a:p>
        </p:txBody>
      </p:sp>
      <p:pic>
        <p:nvPicPr>
          <p:cNvPr id="139266" name="Picture 2" descr="konjugovane-linolne-kiseline"/>
          <p:cNvPicPr>
            <a:picLocks noChangeAspect="1" noChangeArrowheads="1"/>
          </p:cNvPicPr>
          <p:nvPr/>
        </p:nvPicPr>
        <p:blipFill>
          <a:blip r:embed="rId2"/>
          <a:srcRect/>
          <a:stretch>
            <a:fillRect/>
          </a:stretch>
        </p:blipFill>
        <p:spPr bwMode="auto">
          <a:xfrm>
            <a:off x="0" y="4191000"/>
            <a:ext cx="9144000" cy="2667000"/>
          </a:xfrm>
          <a:prstGeom prst="rect">
            <a:avLst/>
          </a:prstGeom>
          <a:noFill/>
        </p:spPr>
      </p:pic>
    </p:spTree>
    <p:extLst>
      <p:ext uri="{BB962C8B-B14F-4D97-AF65-F5344CB8AC3E}">
        <p14:creationId xmlns:p14="http://schemas.microsoft.com/office/powerpoint/2010/main" val="10721094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92500" lnSpcReduction="10000"/>
          </a:bodyPr>
          <a:lstStyle/>
          <a:p>
            <a:r>
              <a:rPr lang="sr-Cyrl-CS" b="1" dirty="0" smtClean="0"/>
              <a:t>Стабилност</a:t>
            </a:r>
            <a:r>
              <a:rPr lang="en-US" dirty="0" smtClean="0"/>
              <a:t> – </a:t>
            </a:r>
            <a:r>
              <a:rPr lang="sr-Cyrl-CS" dirty="0" smtClean="0"/>
              <a:t>Коњуговане</a:t>
            </a:r>
            <a:r>
              <a:rPr lang="en-US" dirty="0" smtClean="0"/>
              <a:t> </a:t>
            </a:r>
            <a:r>
              <a:rPr lang="sr-Cyrl-CS" dirty="0" smtClean="0"/>
              <a:t>линолне</a:t>
            </a:r>
            <a:r>
              <a:rPr lang="en-US" dirty="0" smtClean="0"/>
              <a:t> </a:t>
            </a:r>
            <a:r>
              <a:rPr lang="sr-Cyrl-CS" dirty="0" smtClean="0"/>
              <a:t>киселине</a:t>
            </a:r>
            <a:r>
              <a:rPr lang="en-US" dirty="0" smtClean="0"/>
              <a:t> </a:t>
            </a:r>
            <a:r>
              <a:rPr lang="sr-Cyrl-CS" dirty="0" smtClean="0"/>
              <a:t>су</a:t>
            </a:r>
            <a:r>
              <a:rPr lang="en-US" dirty="0" smtClean="0"/>
              <a:t> </a:t>
            </a:r>
            <a:r>
              <a:rPr lang="sr-Cyrl-CS" dirty="0" smtClean="0"/>
              <a:t>стабилније</a:t>
            </a:r>
            <a:r>
              <a:rPr lang="en-US" dirty="0" smtClean="0"/>
              <a:t> </a:t>
            </a:r>
            <a:r>
              <a:rPr lang="sr-Cyrl-CS" dirty="0" smtClean="0"/>
              <a:t>од</a:t>
            </a:r>
            <a:r>
              <a:rPr lang="en-US" dirty="0" smtClean="0"/>
              <a:t> </a:t>
            </a:r>
            <a:r>
              <a:rPr lang="sr-Cyrl-CS" dirty="0" smtClean="0"/>
              <a:t>линолне</a:t>
            </a:r>
            <a:r>
              <a:rPr lang="en-US" dirty="0" smtClean="0"/>
              <a:t> </a:t>
            </a:r>
            <a:r>
              <a:rPr lang="sr-Cyrl-CS" dirty="0" smtClean="0"/>
              <a:t>киселине</a:t>
            </a:r>
            <a:r>
              <a:rPr lang="en-US" dirty="0" smtClean="0"/>
              <a:t> </a:t>
            </a:r>
            <a:r>
              <a:rPr lang="sr-Cyrl-CS" dirty="0" smtClean="0"/>
              <a:t>и</a:t>
            </a:r>
            <a:r>
              <a:rPr lang="en-US" dirty="0" smtClean="0"/>
              <a:t> </a:t>
            </a:r>
            <a:r>
              <a:rPr lang="sr-Cyrl-CS" dirty="0" smtClean="0"/>
              <a:t>не</a:t>
            </a:r>
            <a:r>
              <a:rPr lang="en-US" dirty="0" smtClean="0"/>
              <a:t> </a:t>
            </a:r>
            <a:r>
              <a:rPr lang="sr-Cyrl-CS" dirty="0" smtClean="0"/>
              <a:t>подлежу</a:t>
            </a:r>
            <a:r>
              <a:rPr lang="en-US" dirty="0" smtClean="0"/>
              <a:t> </a:t>
            </a:r>
            <a:r>
              <a:rPr lang="sr-Cyrl-CS" dirty="0" smtClean="0"/>
              <a:t>лако</a:t>
            </a:r>
            <a:r>
              <a:rPr lang="en-US" dirty="0" smtClean="0"/>
              <a:t> </a:t>
            </a:r>
            <a:r>
              <a:rPr lang="sr-Cyrl-CS" dirty="0" smtClean="0"/>
              <a:t>оксидацији</a:t>
            </a:r>
            <a:r>
              <a:rPr lang="en-US" dirty="0" smtClean="0"/>
              <a:t>.</a:t>
            </a:r>
          </a:p>
          <a:p>
            <a:r>
              <a:rPr lang="sr-Cyrl-CS" b="1" dirty="0" smtClean="0"/>
              <a:t>Намирнице</a:t>
            </a:r>
            <a:r>
              <a:rPr lang="en-US" b="1" dirty="0" smtClean="0"/>
              <a:t> </a:t>
            </a:r>
            <a:r>
              <a:rPr lang="sr-Cyrl-CS" b="1" dirty="0" smtClean="0"/>
              <a:t>које</a:t>
            </a:r>
            <a:r>
              <a:rPr lang="en-US" b="1" dirty="0" smtClean="0"/>
              <a:t> </a:t>
            </a:r>
            <a:r>
              <a:rPr lang="sr-Cyrl-CS" b="1" dirty="0" smtClean="0"/>
              <a:t>садрже</a:t>
            </a:r>
            <a:r>
              <a:rPr lang="en-US" b="1" dirty="0" smtClean="0"/>
              <a:t> CLA</a:t>
            </a:r>
            <a:r>
              <a:rPr lang="en-US" dirty="0" smtClean="0"/>
              <a:t> – CLA </a:t>
            </a:r>
            <a:r>
              <a:rPr lang="sr-Cyrl-CS" dirty="0" smtClean="0"/>
              <a:t>настају</a:t>
            </a:r>
            <a:r>
              <a:rPr lang="en-US" dirty="0" smtClean="0"/>
              <a:t> </a:t>
            </a:r>
            <a:r>
              <a:rPr lang="sr-Cyrl-CS" dirty="0" smtClean="0"/>
              <a:t>природно</a:t>
            </a:r>
            <a:r>
              <a:rPr lang="en-US" dirty="0" smtClean="0"/>
              <a:t> </a:t>
            </a:r>
            <a:r>
              <a:rPr lang="sr-Cyrl-CS" dirty="0" smtClean="0"/>
              <a:t>у</a:t>
            </a:r>
            <a:r>
              <a:rPr lang="en-US" dirty="0" smtClean="0"/>
              <a:t> </a:t>
            </a:r>
            <a:r>
              <a:rPr lang="sr-Cyrl-CS" dirty="0" smtClean="0"/>
              <a:t>румену</a:t>
            </a:r>
            <a:r>
              <a:rPr lang="en-US" dirty="0" smtClean="0"/>
              <a:t> </a:t>
            </a:r>
            <a:r>
              <a:rPr lang="sr-Cyrl-CS" dirty="0" smtClean="0"/>
              <a:t>преживара</a:t>
            </a:r>
            <a:r>
              <a:rPr lang="en-US" dirty="0" smtClean="0"/>
              <a:t>, </a:t>
            </a:r>
            <a:r>
              <a:rPr lang="sr-Cyrl-CS" dirty="0" smtClean="0"/>
              <a:t>те</a:t>
            </a:r>
            <a:r>
              <a:rPr lang="en-US" dirty="0" smtClean="0"/>
              <a:t> </a:t>
            </a:r>
            <a:r>
              <a:rPr lang="sr-Cyrl-CS" dirty="0" smtClean="0"/>
              <a:t>их</a:t>
            </a:r>
            <a:r>
              <a:rPr lang="en-US" dirty="0" smtClean="0"/>
              <a:t> </a:t>
            </a:r>
            <a:r>
              <a:rPr lang="sr-Cyrl-CS" dirty="0" smtClean="0"/>
              <a:t>садрже</a:t>
            </a:r>
            <a:r>
              <a:rPr lang="en-US" dirty="0" smtClean="0"/>
              <a:t> </a:t>
            </a:r>
            <a:r>
              <a:rPr lang="sr-Cyrl-CS" dirty="0" smtClean="0"/>
              <a:t>млечне</a:t>
            </a:r>
            <a:r>
              <a:rPr lang="en-US" dirty="0" smtClean="0"/>
              <a:t> </a:t>
            </a:r>
            <a:r>
              <a:rPr lang="sr-Cyrl-CS" dirty="0" smtClean="0"/>
              <a:t>масти</a:t>
            </a:r>
            <a:r>
              <a:rPr lang="en-US" dirty="0" smtClean="0"/>
              <a:t>, </a:t>
            </a:r>
            <a:r>
              <a:rPr lang="sr-Cyrl-CS" dirty="0" smtClean="0"/>
              <a:t>говедје</a:t>
            </a:r>
            <a:r>
              <a:rPr lang="en-US" dirty="0" smtClean="0"/>
              <a:t> </a:t>
            </a:r>
            <a:r>
              <a:rPr lang="sr-Cyrl-CS" dirty="0" smtClean="0"/>
              <a:t>и</a:t>
            </a:r>
            <a:r>
              <a:rPr lang="en-US" dirty="0" smtClean="0"/>
              <a:t> </a:t>
            </a:r>
            <a:r>
              <a:rPr lang="sr-Cyrl-CS" dirty="0" smtClean="0"/>
              <a:t>јунеће</a:t>
            </a:r>
            <a:r>
              <a:rPr lang="en-US" dirty="0" smtClean="0"/>
              <a:t> </a:t>
            </a:r>
            <a:r>
              <a:rPr lang="sr-Cyrl-CS" dirty="0" smtClean="0"/>
              <a:t>месо</a:t>
            </a:r>
            <a:r>
              <a:rPr lang="en-US" dirty="0" smtClean="0"/>
              <a:t>, </a:t>
            </a:r>
            <a:r>
              <a:rPr lang="sr-Cyrl-CS" dirty="0" smtClean="0"/>
              <a:t>али</a:t>
            </a:r>
            <a:r>
              <a:rPr lang="en-US" dirty="0" smtClean="0"/>
              <a:t> </a:t>
            </a:r>
            <a:r>
              <a:rPr lang="sr-Cyrl-CS" dirty="0" smtClean="0"/>
              <a:t>се</a:t>
            </a:r>
            <a:r>
              <a:rPr lang="en-US" dirty="0" smtClean="0"/>
              <a:t> </a:t>
            </a:r>
            <a:r>
              <a:rPr lang="sr-Cyrl-CS" dirty="0" smtClean="0"/>
              <a:t>могу</a:t>
            </a:r>
            <a:r>
              <a:rPr lang="en-US" dirty="0" smtClean="0"/>
              <a:t> </a:t>
            </a:r>
            <a:r>
              <a:rPr lang="sr-Cyrl-CS" dirty="0" smtClean="0"/>
              <a:t>наћи</a:t>
            </a:r>
            <a:r>
              <a:rPr lang="en-US" dirty="0" smtClean="0"/>
              <a:t> </a:t>
            </a:r>
            <a:r>
              <a:rPr lang="sr-Cyrl-CS" dirty="0" smtClean="0"/>
              <a:t>и</a:t>
            </a:r>
            <a:r>
              <a:rPr lang="en-US" dirty="0" smtClean="0"/>
              <a:t> </a:t>
            </a:r>
            <a:r>
              <a:rPr lang="sr-Cyrl-CS" dirty="0" smtClean="0"/>
              <a:t>у</a:t>
            </a:r>
            <a:r>
              <a:rPr lang="en-US" dirty="0" smtClean="0"/>
              <a:t> </a:t>
            </a:r>
            <a:r>
              <a:rPr lang="sr-Cyrl-CS" dirty="0" smtClean="0"/>
              <a:t>пилећем</a:t>
            </a:r>
            <a:r>
              <a:rPr lang="en-US" dirty="0" smtClean="0"/>
              <a:t> </a:t>
            </a:r>
            <a:r>
              <a:rPr lang="sr-Cyrl-CS" dirty="0" smtClean="0"/>
              <a:t>месу</a:t>
            </a:r>
            <a:r>
              <a:rPr lang="en-US" dirty="0" smtClean="0"/>
              <a:t>, </a:t>
            </a:r>
            <a:r>
              <a:rPr lang="sr-Cyrl-CS" dirty="0" smtClean="0"/>
              <a:t>јајима</a:t>
            </a:r>
            <a:r>
              <a:rPr lang="en-US" dirty="0" smtClean="0"/>
              <a:t>. </a:t>
            </a:r>
            <a:r>
              <a:rPr lang="sr-Cyrl-CS" dirty="0" smtClean="0"/>
              <a:t>Савремена</a:t>
            </a:r>
            <a:r>
              <a:rPr lang="en-US" dirty="0" smtClean="0"/>
              <a:t> </a:t>
            </a:r>
            <a:r>
              <a:rPr lang="sr-Cyrl-CS" dirty="0" smtClean="0"/>
              <a:t>исхрана</a:t>
            </a:r>
            <a:r>
              <a:rPr lang="en-US" dirty="0" smtClean="0"/>
              <a:t> </a:t>
            </a:r>
            <a:r>
              <a:rPr lang="sr-Cyrl-CS" dirty="0" smtClean="0"/>
              <a:t>садржи</a:t>
            </a:r>
            <a:r>
              <a:rPr lang="en-US" dirty="0" smtClean="0"/>
              <a:t> </a:t>
            </a:r>
            <a:r>
              <a:rPr lang="sr-Cyrl-CS" dirty="0" smtClean="0"/>
              <a:t>у</a:t>
            </a:r>
            <a:r>
              <a:rPr lang="en-US" dirty="0" smtClean="0"/>
              <a:t> </a:t>
            </a:r>
            <a:r>
              <a:rPr lang="sr-Cyrl-CS" dirty="0" smtClean="0"/>
              <a:t>просеку</a:t>
            </a:r>
            <a:r>
              <a:rPr lang="en-US" dirty="0" smtClean="0"/>
              <a:t> 150-200 mg CLA.</a:t>
            </a:r>
          </a:p>
          <a:p>
            <a:r>
              <a:rPr lang="sr-Cyrl-CS" b="1" dirty="0" smtClean="0"/>
              <a:t>Физиолошки</a:t>
            </a:r>
            <a:r>
              <a:rPr lang="en-US" b="1" dirty="0" smtClean="0"/>
              <a:t> </a:t>
            </a:r>
            <a:r>
              <a:rPr lang="sr-Cyrl-CS" b="1" dirty="0" smtClean="0"/>
              <a:t>ефекти</a:t>
            </a:r>
            <a:r>
              <a:rPr lang="en-US" b="1" dirty="0" smtClean="0"/>
              <a:t> CLA</a:t>
            </a:r>
            <a:r>
              <a:rPr lang="en-US" dirty="0" smtClean="0"/>
              <a:t> – </a:t>
            </a:r>
            <a:r>
              <a:rPr lang="sr-Cyrl-CS" dirty="0" smtClean="0"/>
              <a:t>Подаци</a:t>
            </a:r>
            <a:r>
              <a:rPr lang="en-US" dirty="0" smtClean="0"/>
              <a:t> </a:t>
            </a:r>
            <a:r>
              <a:rPr lang="sr-Cyrl-CS" dirty="0" smtClean="0"/>
              <a:t>истраживања</a:t>
            </a:r>
            <a:r>
              <a:rPr lang="en-US" dirty="0" smtClean="0"/>
              <a:t> </a:t>
            </a:r>
            <a:r>
              <a:rPr lang="sr-Cyrl-CS" dirty="0" smtClean="0"/>
              <a:t>на</a:t>
            </a:r>
            <a:r>
              <a:rPr lang="en-US" dirty="0" smtClean="0"/>
              <a:t> </a:t>
            </a:r>
            <a:r>
              <a:rPr lang="sr-Cyrl-CS" dirty="0" smtClean="0"/>
              <a:t>експерименталним</a:t>
            </a:r>
            <a:r>
              <a:rPr lang="en-US" dirty="0" smtClean="0"/>
              <a:t> </a:t>
            </a:r>
            <a:r>
              <a:rPr lang="sr-Cyrl-CS" dirty="0" smtClean="0"/>
              <a:t>животињама</a:t>
            </a:r>
            <a:r>
              <a:rPr lang="en-US" dirty="0" smtClean="0"/>
              <a:t> </a:t>
            </a:r>
            <a:r>
              <a:rPr lang="sr-Cyrl-CS" dirty="0" smtClean="0"/>
              <a:t>и</a:t>
            </a:r>
            <a:r>
              <a:rPr lang="en-US" dirty="0" smtClean="0"/>
              <a:t> </a:t>
            </a:r>
            <a:r>
              <a:rPr lang="sr-Cyrl-CS" dirty="0" smtClean="0"/>
              <a:t>неке</a:t>
            </a:r>
            <a:r>
              <a:rPr lang="en-US" dirty="0" smtClean="0"/>
              <a:t> </a:t>
            </a:r>
            <a:r>
              <a:rPr lang="sr-Cyrl-CS" dirty="0" smtClean="0"/>
              <a:t>хумане</a:t>
            </a:r>
            <a:r>
              <a:rPr lang="en-US" dirty="0" smtClean="0"/>
              <a:t> </a:t>
            </a:r>
            <a:r>
              <a:rPr lang="sr-Cyrl-CS" dirty="0" smtClean="0"/>
              <a:t>студије</a:t>
            </a:r>
            <a:r>
              <a:rPr lang="en-US" dirty="0" smtClean="0"/>
              <a:t> </a:t>
            </a:r>
            <a:r>
              <a:rPr lang="sr-Cyrl-CS" dirty="0" smtClean="0"/>
              <a:t>указују</a:t>
            </a:r>
            <a:r>
              <a:rPr lang="en-US" dirty="0" smtClean="0"/>
              <a:t> </a:t>
            </a:r>
            <a:r>
              <a:rPr lang="sr-Cyrl-CS" dirty="0" smtClean="0"/>
              <a:t>да</a:t>
            </a:r>
            <a:r>
              <a:rPr lang="en-US" dirty="0" smtClean="0"/>
              <a:t> CLA </a:t>
            </a:r>
            <a:r>
              <a:rPr lang="sr-Cyrl-CS" dirty="0" smtClean="0"/>
              <a:t>могу</a:t>
            </a:r>
            <a:r>
              <a:rPr lang="en-US" dirty="0" smtClean="0"/>
              <a:t> </a:t>
            </a:r>
            <a:r>
              <a:rPr lang="sr-Cyrl-CS" dirty="0" smtClean="0"/>
              <a:t>имати</a:t>
            </a:r>
            <a:r>
              <a:rPr lang="en-US" dirty="0" smtClean="0"/>
              <a:t> </a:t>
            </a:r>
            <a:r>
              <a:rPr lang="sr-Cyrl-CS" dirty="0" smtClean="0"/>
              <a:t>антидијабетично</a:t>
            </a:r>
            <a:r>
              <a:rPr lang="en-US" dirty="0" smtClean="0"/>
              <a:t>, </a:t>
            </a:r>
            <a:r>
              <a:rPr lang="sr-Cyrl-CS" dirty="0" smtClean="0"/>
              <a:t>антиатерогено</a:t>
            </a:r>
            <a:r>
              <a:rPr lang="en-US" dirty="0" smtClean="0"/>
              <a:t>, </a:t>
            </a:r>
            <a:r>
              <a:rPr lang="sr-Cyrl-CS" dirty="0" smtClean="0"/>
              <a:t>антиканцерогено</a:t>
            </a:r>
            <a:r>
              <a:rPr lang="en-US" dirty="0" smtClean="0"/>
              <a:t> </a:t>
            </a:r>
            <a:r>
              <a:rPr lang="sr-Cyrl-CS" dirty="0" smtClean="0"/>
              <a:t>и</a:t>
            </a:r>
            <a:r>
              <a:rPr lang="en-US" dirty="0" smtClean="0"/>
              <a:t> </a:t>
            </a:r>
            <a:r>
              <a:rPr lang="sr-Cyrl-CS" dirty="0" smtClean="0"/>
              <a:t>хиполипемијско</a:t>
            </a:r>
            <a:r>
              <a:rPr lang="en-US" dirty="0" smtClean="0"/>
              <a:t> </a:t>
            </a:r>
            <a:r>
              <a:rPr lang="sr-Cyrl-CS" dirty="0" smtClean="0"/>
              <a:t>деловање</a:t>
            </a:r>
            <a:r>
              <a:rPr lang="en-US" dirty="0" smtClean="0"/>
              <a:t> </a:t>
            </a:r>
            <a:r>
              <a:rPr lang="sr-Cyrl-CS" dirty="0" smtClean="0"/>
              <a:t>и</a:t>
            </a:r>
            <a:r>
              <a:rPr lang="en-US" dirty="0" smtClean="0"/>
              <a:t> </a:t>
            </a:r>
            <a:r>
              <a:rPr lang="sr-Cyrl-CS" dirty="0" smtClean="0"/>
              <a:t>да</a:t>
            </a:r>
            <a:r>
              <a:rPr lang="en-US" dirty="0" smtClean="0"/>
              <a:t> </a:t>
            </a:r>
            <a:r>
              <a:rPr lang="sr-Cyrl-CS" dirty="0" smtClean="0"/>
              <a:t>могу</a:t>
            </a:r>
            <a:r>
              <a:rPr lang="en-US" dirty="0" smtClean="0"/>
              <a:t> </a:t>
            </a:r>
            <a:r>
              <a:rPr lang="sr-Cyrl-CS" dirty="0" smtClean="0"/>
              <a:t>модификовати</a:t>
            </a:r>
            <a:r>
              <a:rPr lang="en-US" dirty="0" smtClean="0"/>
              <a:t> </a:t>
            </a:r>
            <a:r>
              <a:rPr lang="sr-Cyrl-CS" dirty="0" smtClean="0"/>
              <a:t>телесни</a:t>
            </a:r>
            <a:r>
              <a:rPr lang="en-US" dirty="0" smtClean="0"/>
              <a:t> </a:t>
            </a:r>
            <a:r>
              <a:rPr lang="sr-Cyrl-CS" dirty="0" smtClean="0"/>
              <a:t>састав</a:t>
            </a:r>
            <a:r>
              <a:rPr lang="en-US" dirty="0" smtClean="0"/>
              <a:t>.</a:t>
            </a:r>
            <a:endParaRPr lang="sr-Latn-RS" dirty="0" smtClean="0"/>
          </a:p>
          <a:p>
            <a:r>
              <a:rPr lang="sr-Cyrl-CS" dirty="0" smtClean="0"/>
              <a:t>Механизам</a:t>
            </a:r>
            <a:r>
              <a:rPr lang="en-US" dirty="0" smtClean="0"/>
              <a:t> </a:t>
            </a:r>
            <a:r>
              <a:rPr lang="sr-Cyrl-CS" dirty="0" smtClean="0"/>
              <a:t>повољног</a:t>
            </a:r>
            <a:r>
              <a:rPr lang="en-US" dirty="0" smtClean="0"/>
              <a:t> </a:t>
            </a:r>
            <a:r>
              <a:rPr lang="sr-Cyrl-CS" dirty="0" smtClean="0"/>
              <a:t>деловања</a:t>
            </a:r>
            <a:r>
              <a:rPr lang="en-US" dirty="0" smtClean="0"/>
              <a:t> CLA </a:t>
            </a:r>
            <a:r>
              <a:rPr lang="sr-Cyrl-CS" dirty="0" smtClean="0"/>
              <a:t>за</a:t>
            </a:r>
            <a:r>
              <a:rPr lang="en-US" dirty="0" smtClean="0"/>
              <a:t> </a:t>
            </a:r>
            <a:r>
              <a:rPr lang="sr-Cyrl-CS" dirty="0" smtClean="0"/>
              <a:t>сада</a:t>
            </a:r>
            <a:r>
              <a:rPr lang="en-US" dirty="0" smtClean="0"/>
              <a:t> </a:t>
            </a:r>
            <a:r>
              <a:rPr lang="sr-Cyrl-CS" dirty="0" smtClean="0"/>
              <a:t>није</a:t>
            </a:r>
            <a:r>
              <a:rPr lang="en-US" dirty="0" smtClean="0"/>
              <a:t> </a:t>
            </a:r>
            <a:r>
              <a:rPr lang="sr-Cyrl-CS" dirty="0" smtClean="0"/>
              <a:t>довољно</a:t>
            </a:r>
            <a:r>
              <a:rPr lang="en-US" dirty="0" smtClean="0"/>
              <a:t> </a:t>
            </a:r>
            <a:r>
              <a:rPr lang="sr-Cyrl-CS" dirty="0" smtClean="0"/>
              <a:t>познат</a:t>
            </a:r>
            <a:r>
              <a:rPr lang="en-US" dirty="0" smtClean="0"/>
              <a:t>.</a:t>
            </a:r>
          </a:p>
          <a:p>
            <a:endParaRPr lang="en-US" dirty="0"/>
          </a:p>
        </p:txBody>
      </p:sp>
    </p:spTree>
    <p:extLst>
      <p:ext uri="{BB962C8B-B14F-4D97-AF65-F5344CB8AC3E}">
        <p14:creationId xmlns:p14="http://schemas.microsoft.com/office/powerpoint/2010/main" val="15492894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r>
              <a:rPr lang="sr-Cyrl-CS" b="1" dirty="0" smtClean="0"/>
              <a:t>Дневне</a:t>
            </a:r>
            <a:r>
              <a:rPr lang="en-US" b="1" dirty="0" smtClean="0"/>
              <a:t> </a:t>
            </a:r>
            <a:r>
              <a:rPr lang="sr-Cyrl-CS" b="1" dirty="0" smtClean="0"/>
              <a:t>потребе</a:t>
            </a:r>
            <a:r>
              <a:rPr lang="en-US" b="1" dirty="0" smtClean="0"/>
              <a:t> </a:t>
            </a:r>
            <a:r>
              <a:rPr lang="sr-Cyrl-CS" b="1" dirty="0" smtClean="0"/>
              <a:t>за</a:t>
            </a:r>
            <a:r>
              <a:rPr lang="en-US" b="1" dirty="0" smtClean="0"/>
              <a:t> CLA</a:t>
            </a:r>
            <a:r>
              <a:rPr lang="en-US" dirty="0" smtClean="0"/>
              <a:t> – </a:t>
            </a:r>
            <a:r>
              <a:rPr lang="sr-Cyrl-CS" dirty="0" smtClean="0"/>
              <a:t>Нема</a:t>
            </a:r>
            <a:r>
              <a:rPr lang="en-US" dirty="0" smtClean="0"/>
              <a:t> </a:t>
            </a:r>
            <a:r>
              <a:rPr lang="sr-Cyrl-CS" dirty="0" smtClean="0"/>
              <a:t>података</a:t>
            </a:r>
            <a:r>
              <a:rPr lang="en-US" dirty="0" smtClean="0"/>
              <a:t> </a:t>
            </a:r>
            <a:r>
              <a:rPr lang="sr-Cyrl-CS" dirty="0" smtClean="0"/>
              <a:t>о</a:t>
            </a:r>
            <a:r>
              <a:rPr lang="en-US" dirty="0" smtClean="0"/>
              <a:t> </a:t>
            </a:r>
            <a:r>
              <a:rPr lang="sr-Cyrl-CS" dirty="0" smtClean="0"/>
              <a:t>дневно</a:t>
            </a:r>
            <a:r>
              <a:rPr lang="en-US" dirty="0" smtClean="0"/>
              <a:t> </a:t>
            </a:r>
            <a:r>
              <a:rPr lang="sr-Cyrl-CS" dirty="0" smtClean="0"/>
              <a:t>потребној</a:t>
            </a:r>
            <a:r>
              <a:rPr lang="en-US" dirty="0" smtClean="0"/>
              <a:t> </a:t>
            </a:r>
            <a:r>
              <a:rPr lang="sr-Cyrl-CS" dirty="0" smtClean="0"/>
              <a:t>коли</a:t>
            </a:r>
            <a:r>
              <a:rPr lang="sr-Cyrl-RS" dirty="0" smtClean="0"/>
              <a:t>ч</a:t>
            </a:r>
            <a:r>
              <a:rPr lang="sr-Cyrl-CS" dirty="0" smtClean="0"/>
              <a:t>ини</a:t>
            </a:r>
            <a:r>
              <a:rPr lang="en-US" dirty="0" smtClean="0"/>
              <a:t> CLA, </a:t>
            </a:r>
            <a:r>
              <a:rPr lang="sr-Cyrl-CS" dirty="0" smtClean="0"/>
              <a:t>нити</a:t>
            </a:r>
            <a:r>
              <a:rPr lang="en-US" dirty="0" smtClean="0"/>
              <a:t> </a:t>
            </a:r>
            <a:r>
              <a:rPr lang="sr-Cyrl-CS" dirty="0" smtClean="0"/>
              <a:t>о</a:t>
            </a:r>
            <a:r>
              <a:rPr lang="en-US" dirty="0" smtClean="0"/>
              <a:t> </a:t>
            </a:r>
            <a:r>
              <a:rPr lang="sr-Cyrl-CS" dirty="0" smtClean="0"/>
              <a:t>евентуалним</a:t>
            </a:r>
            <a:r>
              <a:rPr lang="en-US" dirty="0" smtClean="0"/>
              <a:t> </a:t>
            </a:r>
            <a:r>
              <a:rPr lang="sr-Cyrl-CS" dirty="0" smtClean="0"/>
              <a:t>последицама</a:t>
            </a:r>
            <a:r>
              <a:rPr lang="en-US" dirty="0" smtClean="0"/>
              <a:t> </a:t>
            </a:r>
            <a:r>
              <a:rPr lang="sr-Cyrl-CS" dirty="0" smtClean="0"/>
              <a:t>дефицита</a:t>
            </a:r>
            <a:r>
              <a:rPr lang="en-US" dirty="0" smtClean="0"/>
              <a:t>.</a:t>
            </a:r>
          </a:p>
          <a:p>
            <a:r>
              <a:rPr lang="sr-Cyrl-CS" b="1" dirty="0" smtClean="0"/>
              <a:t>Опрез</a:t>
            </a:r>
            <a:r>
              <a:rPr lang="en-US" dirty="0" smtClean="0"/>
              <a:t> </a:t>
            </a:r>
            <a:r>
              <a:rPr lang="sr-Cyrl-CS" dirty="0" smtClean="0"/>
              <a:t>је</a:t>
            </a:r>
            <a:r>
              <a:rPr lang="en-US" dirty="0" smtClean="0"/>
              <a:t> </a:t>
            </a:r>
            <a:r>
              <a:rPr lang="sr-Cyrl-CS" dirty="0" smtClean="0"/>
              <a:t>потребан</a:t>
            </a:r>
            <a:r>
              <a:rPr lang="en-US" dirty="0" smtClean="0"/>
              <a:t> </a:t>
            </a:r>
            <a:r>
              <a:rPr lang="sr-Cyrl-CS" dirty="0" smtClean="0"/>
              <a:t>код</a:t>
            </a:r>
            <a:r>
              <a:rPr lang="en-US" dirty="0" smtClean="0"/>
              <a:t> </a:t>
            </a:r>
            <a:r>
              <a:rPr lang="sr-Cyrl-CS" dirty="0" smtClean="0"/>
              <a:t>трудница</a:t>
            </a:r>
            <a:r>
              <a:rPr lang="en-US" dirty="0" smtClean="0"/>
              <a:t> </a:t>
            </a:r>
            <a:r>
              <a:rPr lang="sr-Cyrl-CS" dirty="0" smtClean="0"/>
              <a:t>и</a:t>
            </a:r>
            <a:r>
              <a:rPr lang="en-US" dirty="0" smtClean="0"/>
              <a:t> </a:t>
            </a:r>
            <a:r>
              <a:rPr lang="sr-Cyrl-CS" dirty="0" smtClean="0"/>
              <a:t>жена</a:t>
            </a:r>
            <a:r>
              <a:rPr lang="en-US" dirty="0" smtClean="0"/>
              <a:t> </a:t>
            </a:r>
            <a:r>
              <a:rPr lang="sr-Cyrl-CS" dirty="0" smtClean="0"/>
              <a:t>које</a:t>
            </a:r>
            <a:r>
              <a:rPr lang="en-US" dirty="0" smtClean="0"/>
              <a:t> </a:t>
            </a:r>
            <a:r>
              <a:rPr lang="sr-Cyrl-CS" dirty="0" smtClean="0"/>
              <a:t>доје</a:t>
            </a:r>
            <a:r>
              <a:rPr lang="en-US" dirty="0" smtClean="0"/>
              <a:t>, </a:t>
            </a:r>
            <a:r>
              <a:rPr lang="sr-Cyrl-CS" dirty="0" smtClean="0"/>
              <a:t>као</a:t>
            </a:r>
            <a:r>
              <a:rPr lang="en-US" dirty="0" smtClean="0"/>
              <a:t> </a:t>
            </a:r>
            <a:r>
              <a:rPr lang="sr-Cyrl-CS" dirty="0" smtClean="0"/>
              <a:t>и</a:t>
            </a:r>
            <a:r>
              <a:rPr lang="en-US" dirty="0" smtClean="0"/>
              <a:t> </a:t>
            </a:r>
            <a:r>
              <a:rPr lang="sr-Cyrl-CS" dirty="0" smtClean="0"/>
              <a:t>деце</a:t>
            </a:r>
            <a:r>
              <a:rPr lang="en-US" dirty="0" smtClean="0"/>
              <a:t>.</a:t>
            </a:r>
          </a:p>
          <a:p>
            <a:r>
              <a:rPr lang="sr-Cyrl-CS" b="1" dirty="0" smtClean="0"/>
              <a:t>Нежељене</a:t>
            </a:r>
            <a:r>
              <a:rPr lang="en-US" b="1" dirty="0" smtClean="0"/>
              <a:t> </a:t>
            </a:r>
            <a:r>
              <a:rPr lang="sr-Cyrl-CS" b="1" dirty="0" smtClean="0"/>
              <a:t>реакције</a:t>
            </a:r>
            <a:r>
              <a:rPr lang="en-US" dirty="0" smtClean="0"/>
              <a:t> – </a:t>
            </a:r>
            <a:r>
              <a:rPr lang="sr-Cyrl-CS" dirty="0" smtClean="0"/>
              <a:t>Обухватају</a:t>
            </a:r>
            <a:r>
              <a:rPr lang="en-US" dirty="0" smtClean="0"/>
              <a:t> </a:t>
            </a:r>
            <a:r>
              <a:rPr lang="sr-Cyrl-CS" dirty="0" smtClean="0"/>
              <a:t>благе</a:t>
            </a:r>
            <a:r>
              <a:rPr lang="en-US" dirty="0" smtClean="0"/>
              <a:t> </a:t>
            </a:r>
            <a:r>
              <a:rPr lang="sr-Cyrl-CS" dirty="0" smtClean="0"/>
              <a:t>гастроинтестиналне</a:t>
            </a:r>
            <a:r>
              <a:rPr lang="en-US" dirty="0" smtClean="0"/>
              <a:t> </a:t>
            </a:r>
            <a:r>
              <a:rPr lang="sr-Cyrl-CS" dirty="0" smtClean="0"/>
              <a:t>сметње</a:t>
            </a:r>
            <a:r>
              <a:rPr lang="en-US" dirty="0" smtClean="0"/>
              <a:t>. </a:t>
            </a:r>
            <a:endParaRPr lang="sr-Latn-RS" dirty="0" smtClean="0"/>
          </a:p>
          <a:p>
            <a:r>
              <a:rPr lang="sr-Cyrl-CS" dirty="0" smtClean="0"/>
              <a:t>Суплементација</a:t>
            </a:r>
            <a:r>
              <a:rPr lang="en-US" dirty="0" smtClean="0"/>
              <a:t> </a:t>
            </a:r>
            <a:r>
              <a:rPr lang="sr-Cyrl-CS" dirty="0" smtClean="0"/>
              <a:t>са</a:t>
            </a:r>
            <a:r>
              <a:rPr lang="en-US" dirty="0" smtClean="0"/>
              <a:t> CLA </a:t>
            </a:r>
            <a:r>
              <a:rPr lang="sr-Cyrl-CS" dirty="0" smtClean="0"/>
              <a:t>се</a:t>
            </a:r>
            <a:r>
              <a:rPr lang="en-US" dirty="0" smtClean="0"/>
              <a:t> </a:t>
            </a:r>
            <a:r>
              <a:rPr lang="sr-Cyrl-CS" dirty="0" smtClean="0"/>
              <a:t>обично</a:t>
            </a:r>
            <a:r>
              <a:rPr lang="en-US" dirty="0" smtClean="0"/>
              <a:t> </a:t>
            </a:r>
            <a:r>
              <a:rPr lang="sr-Cyrl-CS" dirty="0" smtClean="0"/>
              <a:t>добро</a:t>
            </a:r>
            <a:r>
              <a:rPr lang="en-US" dirty="0" smtClean="0"/>
              <a:t> </a:t>
            </a:r>
            <a:r>
              <a:rPr lang="sr-Cyrl-CS" dirty="0" smtClean="0"/>
              <a:t>подноси</a:t>
            </a:r>
            <a:r>
              <a:rPr lang="en-US" dirty="0" smtClean="0"/>
              <a:t>.</a:t>
            </a:r>
          </a:p>
          <a:p>
            <a:r>
              <a:rPr lang="sr-Cyrl-CS" b="1" dirty="0" smtClean="0"/>
              <a:t>Уобичајене</a:t>
            </a:r>
            <a:r>
              <a:rPr lang="en-US" b="1" dirty="0" smtClean="0"/>
              <a:t> </a:t>
            </a:r>
            <a:r>
              <a:rPr lang="sr-Cyrl-CS" b="1" dirty="0" smtClean="0"/>
              <a:t>суплементиране</a:t>
            </a:r>
            <a:r>
              <a:rPr lang="en-US" b="1" dirty="0" smtClean="0"/>
              <a:t> </a:t>
            </a:r>
            <a:r>
              <a:rPr lang="sr-Cyrl-CS" b="1" dirty="0" smtClean="0"/>
              <a:t>дозе</a:t>
            </a:r>
            <a:r>
              <a:rPr lang="en-US" dirty="0" smtClean="0"/>
              <a:t> – </a:t>
            </a:r>
            <a:r>
              <a:rPr lang="sr-Cyrl-CS" dirty="0" smtClean="0"/>
              <a:t>до</a:t>
            </a:r>
            <a:r>
              <a:rPr lang="en-US" dirty="0" smtClean="0"/>
              <a:t> </a:t>
            </a:r>
            <a:r>
              <a:rPr lang="en-US" b="1" dirty="0" smtClean="0"/>
              <a:t>2 g </a:t>
            </a:r>
            <a:r>
              <a:rPr lang="sr-Cyrl-CS" dirty="0" smtClean="0"/>
              <a:t>дневно</a:t>
            </a:r>
            <a:r>
              <a:rPr lang="en-US" dirty="0" smtClean="0"/>
              <a:t>.</a:t>
            </a:r>
          </a:p>
          <a:p>
            <a:endParaRPr lang="en-US" dirty="0"/>
          </a:p>
        </p:txBody>
      </p:sp>
    </p:spTree>
    <p:extLst>
      <p:ext uri="{BB962C8B-B14F-4D97-AF65-F5344CB8AC3E}">
        <p14:creationId xmlns:p14="http://schemas.microsoft.com/office/powerpoint/2010/main" val="37811525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normAutofit/>
          </a:bodyPr>
          <a:lstStyle/>
          <a:p>
            <a:r>
              <a:rPr lang="sr-Cyrl-CS" sz="3600" b="1" smtClean="0">
                <a:latin typeface="Times New Roman" pitchFamily="18" charset="0"/>
                <a:cs typeface="Times New Roman" pitchFamily="18" charset="0"/>
              </a:rPr>
              <a:t>О</a:t>
            </a:r>
            <a:r>
              <a:rPr lang="sr-Cyrl-RS" sz="3600" b="1" smtClean="0">
                <a:latin typeface="Times New Roman" pitchFamily="18" charset="0"/>
                <a:cs typeface="Times New Roman" pitchFamily="18" charset="0"/>
              </a:rPr>
              <a:t>мега</a:t>
            </a:r>
            <a:r>
              <a:rPr lang="en-US" sz="3600" b="1" dirty="0" smtClean="0">
                <a:latin typeface="Times New Roman" pitchFamily="18" charset="0"/>
                <a:cs typeface="Times New Roman" pitchFamily="18" charset="0"/>
              </a:rPr>
              <a:t>-3 </a:t>
            </a:r>
            <a:r>
              <a:rPr lang="sr-Cyrl-RS" sz="3600" b="1" dirty="0" smtClean="0">
                <a:latin typeface="Times New Roman" pitchFamily="18" charset="0"/>
                <a:cs typeface="Times New Roman" pitchFamily="18" charset="0"/>
              </a:rPr>
              <a:t>масне киселине</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0" y="838200"/>
            <a:ext cx="9144000" cy="6019800"/>
          </a:xfrm>
        </p:spPr>
        <p:txBody>
          <a:bodyPr>
            <a:normAutofit/>
          </a:bodyPr>
          <a:lstStyle/>
          <a:p>
            <a:r>
              <a:rPr lang="sr-Cyrl-CS" sz="2800" dirty="0" smtClean="0"/>
              <a:t>Најважније</a:t>
            </a:r>
            <a:r>
              <a:rPr lang="en-US" sz="2800" dirty="0" smtClean="0"/>
              <a:t> </a:t>
            </a:r>
            <a:r>
              <a:rPr lang="sr-Cyrl-CS" sz="2800" dirty="0" smtClean="0"/>
              <a:t>омега</a:t>
            </a:r>
            <a:r>
              <a:rPr lang="en-US" sz="2800" dirty="0" smtClean="0"/>
              <a:t>-3 </a:t>
            </a:r>
            <a:r>
              <a:rPr lang="sr-Cyrl-CS" sz="2800" dirty="0" smtClean="0"/>
              <a:t>масне</a:t>
            </a:r>
            <a:r>
              <a:rPr lang="en-US" sz="2800" dirty="0" smtClean="0"/>
              <a:t> </a:t>
            </a:r>
            <a:r>
              <a:rPr lang="sr-Cyrl-CS" sz="2800" dirty="0" smtClean="0"/>
              <a:t>киселине</a:t>
            </a:r>
            <a:r>
              <a:rPr lang="en-US" sz="2800" dirty="0" smtClean="0"/>
              <a:t> </a:t>
            </a:r>
            <a:r>
              <a:rPr lang="sr-Cyrl-CS" sz="2800" dirty="0" smtClean="0"/>
              <a:t>за</a:t>
            </a:r>
            <a:r>
              <a:rPr lang="en-US" sz="2800" dirty="0" smtClean="0"/>
              <a:t> </a:t>
            </a:r>
            <a:r>
              <a:rPr lang="sr-Cyrl-CS" sz="2800" dirty="0" smtClean="0"/>
              <a:t>организам</a:t>
            </a:r>
            <a:r>
              <a:rPr lang="en-US" sz="2800" dirty="0" smtClean="0"/>
              <a:t> </a:t>
            </a:r>
            <a:r>
              <a:rPr lang="sr-Cyrl-CS" sz="2800" dirty="0" smtClean="0"/>
              <a:t>су</a:t>
            </a:r>
            <a:r>
              <a:rPr lang="en-US" sz="2800" dirty="0" smtClean="0"/>
              <a:t> </a:t>
            </a:r>
            <a:r>
              <a:rPr lang="sr-Latn-RS" sz="2800" dirty="0" smtClean="0"/>
              <a:t>                    </a:t>
            </a:r>
            <a:r>
              <a:rPr lang="sr-Cyrl-CS" sz="2800" dirty="0" smtClean="0"/>
              <a:t>алфа</a:t>
            </a:r>
            <a:r>
              <a:rPr lang="en-US" sz="2800" dirty="0" smtClean="0"/>
              <a:t>-</a:t>
            </a:r>
            <a:r>
              <a:rPr lang="sr-Cyrl-CS" sz="2800" dirty="0" smtClean="0"/>
              <a:t>линоленска</a:t>
            </a:r>
            <a:r>
              <a:rPr lang="en-US" sz="2800" dirty="0" smtClean="0"/>
              <a:t> (</a:t>
            </a:r>
            <a:r>
              <a:rPr lang="sr-Cyrl-CS" sz="2800" dirty="0" smtClean="0"/>
              <a:t>А</a:t>
            </a:r>
            <a:r>
              <a:rPr lang="en-US" sz="2800" dirty="0" smtClean="0"/>
              <a:t>L</a:t>
            </a:r>
            <a:r>
              <a:rPr lang="sr-Cyrl-CS" sz="2800" dirty="0" smtClean="0"/>
              <a:t>А</a:t>
            </a:r>
            <a:r>
              <a:rPr lang="en-US" sz="2800" dirty="0" smtClean="0"/>
              <a:t>), </a:t>
            </a:r>
            <a:r>
              <a:rPr lang="sr-Cyrl-CS" sz="2800" dirty="0" smtClean="0"/>
              <a:t>и</a:t>
            </a:r>
            <a:r>
              <a:rPr lang="en-US" sz="2800" dirty="0" smtClean="0"/>
              <a:t> </a:t>
            </a:r>
            <a:r>
              <a:rPr lang="sr-Cyrl-CS" sz="2800" dirty="0" smtClean="0"/>
              <a:t>дуголанчане</a:t>
            </a:r>
            <a:r>
              <a:rPr lang="en-US" sz="2800" dirty="0" smtClean="0"/>
              <a:t> </a:t>
            </a:r>
            <a:r>
              <a:rPr lang="sr-Cyrl-CS" sz="2800" dirty="0" smtClean="0"/>
              <a:t>омега</a:t>
            </a:r>
            <a:r>
              <a:rPr lang="en-US" sz="2800" dirty="0" smtClean="0"/>
              <a:t>-3 </a:t>
            </a:r>
            <a:r>
              <a:rPr lang="sr-Cyrl-CS" sz="2800" dirty="0" smtClean="0"/>
              <a:t>масне</a:t>
            </a:r>
            <a:r>
              <a:rPr lang="en-US" sz="2800" dirty="0" smtClean="0"/>
              <a:t> </a:t>
            </a:r>
            <a:r>
              <a:rPr lang="sr-Cyrl-CS" sz="2800" dirty="0" smtClean="0"/>
              <a:t>киселине</a:t>
            </a:r>
            <a:r>
              <a:rPr lang="en-US" sz="2800" dirty="0" smtClean="0"/>
              <a:t> </a:t>
            </a:r>
            <a:r>
              <a:rPr lang="sr-Cyrl-CS" sz="2800" dirty="0" smtClean="0"/>
              <a:t>еикозапентаенска</a:t>
            </a:r>
            <a:r>
              <a:rPr lang="en-US" sz="2800" dirty="0" smtClean="0"/>
              <a:t> (</a:t>
            </a:r>
            <a:r>
              <a:rPr lang="sr-Cyrl-CS" sz="2800" dirty="0" smtClean="0"/>
              <a:t>Е</a:t>
            </a:r>
            <a:r>
              <a:rPr lang="en-US" sz="2800" dirty="0" smtClean="0"/>
              <a:t>P</a:t>
            </a:r>
            <a:r>
              <a:rPr lang="sr-Cyrl-CS" sz="2800" dirty="0" smtClean="0"/>
              <a:t>А</a:t>
            </a:r>
            <a:r>
              <a:rPr lang="en-US" sz="2800" dirty="0" smtClean="0"/>
              <a:t>) </a:t>
            </a:r>
            <a:r>
              <a:rPr lang="sr-Cyrl-CS" sz="2800" dirty="0" smtClean="0"/>
              <a:t>и</a:t>
            </a:r>
            <a:r>
              <a:rPr lang="en-US" sz="2800" dirty="0" smtClean="0"/>
              <a:t> </a:t>
            </a:r>
            <a:r>
              <a:rPr lang="sr-Cyrl-CS" sz="2800" dirty="0" smtClean="0"/>
              <a:t>докозахексаенска</a:t>
            </a:r>
            <a:r>
              <a:rPr lang="en-US" sz="2800" dirty="0" smtClean="0"/>
              <a:t> </a:t>
            </a:r>
            <a:r>
              <a:rPr lang="sr-Cyrl-CS" sz="2800" dirty="0" smtClean="0"/>
              <a:t>киселина</a:t>
            </a:r>
            <a:r>
              <a:rPr lang="en-US" sz="2800" dirty="0" smtClean="0"/>
              <a:t> (DHA). </a:t>
            </a:r>
            <a:endParaRPr lang="sr-Latn-RS" sz="2800" dirty="0" smtClean="0"/>
          </a:p>
          <a:p>
            <a:r>
              <a:rPr lang="sr-Cyrl-CS" sz="2800" dirty="0" smtClean="0"/>
              <a:t>То</a:t>
            </a:r>
            <a:r>
              <a:rPr lang="en-US" sz="2800" dirty="0" smtClean="0"/>
              <a:t> </a:t>
            </a:r>
            <a:r>
              <a:rPr lang="sr-Cyrl-CS" sz="2800" dirty="0" smtClean="0"/>
              <a:t>су</a:t>
            </a:r>
            <a:r>
              <a:rPr lang="en-US" sz="2800" dirty="0" smtClean="0"/>
              <a:t> </a:t>
            </a:r>
            <a:r>
              <a:rPr lang="sr-Cyrl-CS" sz="2800" dirty="0" smtClean="0"/>
              <a:t>киселине</a:t>
            </a:r>
            <a:r>
              <a:rPr lang="en-US" sz="2800" dirty="0" smtClean="0"/>
              <a:t> </a:t>
            </a:r>
            <a:r>
              <a:rPr lang="sr-Cyrl-CS" sz="2800" dirty="0" smtClean="0"/>
              <a:t>са</a:t>
            </a:r>
            <a:r>
              <a:rPr lang="en-US" sz="2800" dirty="0" smtClean="0"/>
              <a:t> 18, 20 </a:t>
            </a:r>
            <a:r>
              <a:rPr lang="sr-Cyrl-CS" sz="2800" dirty="0" smtClean="0"/>
              <a:t>и</a:t>
            </a:r>
            <a:r>
              <a:rPr lang="en-US" sz="2800" dirty="0" smtClean="0"/>
              <a:t> 22 </a:t>
            </a:r>
            <a:r>
              <a:rPr lang="sr-Cyrl-CS" sz="2800" dirty="0" smtClean="0"/>
              <a:t>угљеникова</a:t>
            </a:r>
            <a:r>
              <a:rPr lang="en-US" sz="2800" dirty="0" smtClean="0"/>
              <a:t> </a:t>
            </a:r>
            <a:r>
              <a:rPr lang="sr-Cyrl-CS" sz="2800" dirty="0" smtClean="0"/>
              <a:t>атома</a:t>
            </a:r>
            <a:r>
              <a:rPr lang="en-US" sz="2800" dirty="0" smtClean="0"/>
              <a:t> </a:t>
            </a:r>
            <a:r>
              <a:rPr lang="sr-Cyrl-CS" sz="2800" dirty="0" smtClean="0"/>
              <a:t>и</a:t>
            </a:r>
            <a:r>
              <a:rPr lang="en-US" sz="2800" dirty="0" smtClean="0"/>
              <a:t> 3, 5 </a:t>
            </a:r>
            <a:r>
              <a:rPr lang="sr-Cyrl-CS" sz="2800" dirty="0" smtClean="0"/>
              <a:t>и</a:t>
            </a:r>
            <a:r>
              <a:rPr lang="en-US" sz="2800" dirty="0" smtClean="0"/>
              <a:t> 6 </a:t>
            </a:r>
            <a:r>
              <a:rPr lang="sr-Cyrl-CS" sz="2800" dirty="0" smtClean="0"/>
              <a:t>двоструких</a:t>
            </a:r>
            <a:r>
              <a:rPr lang="en-US" sz="2800" dirty="0" smtClean="0"/>
              <a:t> </a:t>
            </a:r>
            <a:r>
              <a:rPr lang="sr-Cyrl-CS" sz="2800" dirty="0" smtClean="0"/>
              <a:t>веза</a:t>
            </a:r>
            <a:r>
              <a:rPr lang="en-US" sz="2800" dirty="0" smtClean="0"/>
              <a:t> </a:t>
            </a:r>
            <a:r>
              <a:rPr lang="sr-Cyrl-CS" sz="2800" dirty="0" smtClean="0"/>
              <a:t>у</a:t>
            </a:r>
            <a:r>
              <a:rPr lang="en-US" sz="2800" dirty="0" smtClean="0"/>
              <a:t> </a:t>
            </a:r>
            <a:r>
              <a:rPr lang="sr-Cyrl-CS" sz="2800" dirty="0" smtClean="0"/>
              <a:t>својим</a:t>
            </a:r>
            <a:r>
              <a:rPr lang="en-US" sz="2800" dirty="0" smtClean="0"/>
              <a:t> </a:t>
            </a:r>
            <a:r>
              <a:rPr lang="sr-Cyrl-CS" sz="2800" dirty="0" smtClean="0"/>
              <a:t>молекулима</a:t>
            </a:r>
            <a:r>
              <a:rPr lang="en-US" sz="2800" dirty="0" smtClean="0"/>
              <a:t> (</a:t>
            </a:r>
            <a:r>
              <a:rPr lang="sr-Cyrl-CS" sz="2800" dirty="0" smtClean="0"/>
              <a:t>редом</a:t>
            </a:r>
            <a:r>
              <a:rPr lang="en-US" sz="2800" dirty="0" smtClean="0"/>
              <a:t>), </a:t>
            </a:r>
            <a:r>
              <a:rPr lang="sr-Cyrl-CS" sz="2800" dirty="0" smtClean="0"/>
              <a:t>а</a:t>
            </a:r>
            <a:r>
              <a:rPr lang="en-US" sz="2800" dirty="0" smtClean="0"/>
              <a:t> </a:t>
            </a:r>
            <a:r>
              <a:rPr lang="sr-Cyrl-CS" sz="2800" dirty="0" smtClean="0"/>
              <a:t>назив</a:t>
            </a:r>
            <a:r>
              <a:rPr lang="en-US" sz="2800" dirty="0" smtClean="0"/>
              <a:t> </a:t>
            </a:r>
            <a:r>
              <a:rPr lang="sr-Cyrl-CS" sz="2800" dirty="0" smtClean="0"/>
              <a:t>су</a:t>
            </a:r>
            <a:r>
              <a:rPr lang="en-US" sz="2800" dirty="0" smtClean="0"/>
              <a:t> </a:t>
            </a:r>
            <a:r>
              <a:rPr lang="sr-Cyrl-CS" sz="2800" dirty="0" smtClean="0"/>
              <a:t>добиле</a:t>
            </a:r>
            <a:r>
              <a:rPr lang="en-US" sz="2800" dirty="0" smtClean="0"/>
              <a:t> </a:t>
            </a:r>
            <a:r>
              <a:rPr lang="sr-Cyrl-CS" sz="2800" dirty="0" smtClean="0"/>
              <a:t>по</a:t>
            </a:r>
            <a:r>
              <a:rPr lang="en-US" sz="2800" dirty="0" smtClean="0"/>
              <a:t> </a:t>
            </a:r>
            <a:r>
              <a:rPr lang="sr-Cyrl-CS" sz="2800" dirty="0" smtClean="0"/>
              <a:t>томе</a:t>
            </a:r>
            <a:r>
              <a:rPr lang="en-US" sz="2800" dirty="0" smtClean="0"/>
              <a:t> </a:t>
            </a:r>
            <a:r>
              <a:rPr lang="sr-Cyrl-CS" sz="2800" dirty="0" smtClean="0"/>
              <a:t>што</a:t>
            </a:r>
            <a:r>
              <a:rPr lang="en-US" sz="2800" dirty="0" smtClean="0"/>
              <a:t> </a:t>
            </a:r>
            <a:r>
              <a:rPr lang="sr-Cyrl-CS" sz="2800" dirty="0" smtClean="0"/>
              <a:t>им</a:t>
            </a:r>
            <a:r>
              <a:rPr lang="en-US" sz="2800" dirty="0" smtClean="0"/>
              <a:t> </a:t>
            </a:r>
            <a:r>
              <a:rPr lang="sr-Cyrl-CS" sz="2800" dirty="0" smtClean="0"/>
              <a:t>се</a:t>
            </a:r>
            <a:r>
              <a:rPr lang="en-US" sz="2800" dirty="0" smtClean="0"/>
              <a:t> </a:t>
            </a:r>
            <a:r>
              <a:rPr lang="sr-Cyrl-CS" sz="2800" dirty="0" smtClean="0"/>
              <a:t>прва</a:t>
            </a:r>
            <a:r>
              <a:rPr lang="en-US" sz="2800" dirty="0" smtClean="0"/>
              <a:t> </a:t>
            </a:r>
            <a:r>
              <a:rPr lang="sr-Cyrl-CS" sz="2800" dirty="0" smtClean="0"/>
              <a:t>двострука</a:t>
            </a:r>
            <a:r>
              <a:rPr lang="en-US" sz="2800" dirty="0" smtClean="0"/>
              <a:t> </a:t>
            </a:r>
            <a:r>
              <a:rPr lang="sr-Cyrl-CS" sz="2800" dirty="0" smtClean="0"/>
              <a:t>веза</a:t>
            </a:r>
            <a:r>
              <a:rPr lang="en-US" sz="2800" dirty="0" smtClean="0"/>
              <a:t> </a:t>
            </a:r>
            <a:r>
              <a:rPr lang="sr-Cyrl-CS" sz="2800" dirty="0" smtClean="0"/>
              <a:t>налази</a:t>
            </a:r>
            <a:r>
              <a:rPr lang="en-US" sz="2800" dirty="0" smtClean="0"/>
              <a:t> </a:t>
            </a:r>
            <a:r>
              <a:rPr lang="sr-Cyrl-CS" sz="2800" dirty="0" smtClean="0"/>
              <a:t>на</a:t>
            </a:r>
            <a:r>
              <a:rPr lang="en-US" sz="2800" dirty="0" smtClean="0"/>
              <a:t> </a:t>
            </a:r>
            <a:r>
              <a:rPr lang="sr-Cyrl-CS" sz="2800" dirty="0" smtClean="0"/>
              <a:t>трећем</a:t>
            </a:r>
            <a:r>
              <a:rPr lang="en-US" sz="2800" dirty="0" smtClean="0"/>
              <a:t> </a:t>
            </a:r>
            <a:r>
              <a:rPr lang="sr-Cyrl-CS" sz="2800" dirty="0" smtClean="0"/>
              <a:t>угљениковом</a:t>
            </a:r>
            <a:r>
              <a:rPr lang="en-US" sz="2800" dirty="0" smtClean="0"/>
              <a:t> </a:t>
            </a:r>
            <a:r>
              <a:rPr lang="sr-Cyrl-CS" sz="2800" dirty="0" smtClean="0"/>
              <a:t>атому</a:t>
            </a:r>
            <a:r>
              <a:rPr lang="en-US" sz="2800" dirty="0" smtClean="0"/>
              <a:t> </a:t>
            </a:r>
            <a:r>
              <a:rPr lang="sr-Cyrl-CS" sz="2800" dirty="0" smtClean="0"/>
              <a:t>у</a:t>
            </a:r>
            <a:r>
              <a:rPr lang="en-US" sz="2800" dirty="0" smtClean="0"/>
              <a:t> </a:t>
            </a:r>
            <a:r>
              <a:rPr lang="sr-Cyrl-CS" sz="2800" dirty="0" smtClean="0"/>
              <a:t>односу</a:t>
            </a:r>
            <a:r>
              <a:rPr lang="en-US" sz="2800" dirty="0" smtClean="0"/>
              <a:t> </a:t>
            </a:r>
            <a:r>
              <a:rPr lang="sr-Cyrl-CS" sz="2800" dirty="0" smtClean="0"/>
              <a:t>на</a:t>
            </a:r>
            <a:r>
              <a:rPr lang="en-US" sz="2800" dirty="0" smtClean="0"/>
              <a:t> </a:t>
            </a:r>
            <a:r>
              <a:rPr lang="sr-Cyrl-CS" sz="2800" dirty="0" smtClean="0"/>
              <a:t>почетну</a:t>
            </a:r>
            <a:r>
              <a:rPr lang="en-US" sz="2800" dirty="0" smtClean="0"/>
              <a:t> </a:t>
            </a:r>
            <a:r>
              <a:rPr lang="sr-Cyrl-CS" sz="2800" dirty="0" smtClean="0"/>
              <a:t>метил</a:t>
            </a:r>
            <a:r>
              <a:rPr lang="en-US" sz="2800" dirty="0" smtClean="0"/>
              <a:t> </a:t>
            </a:r>
            <a:r>
              <a:rPr lang="sr-Cyrl-CS" sz="2800" dirty="0" smtClean="0"/>
              <a:t>групу</a:t>
            </a:r>
            <a:r>
              <a:rPr lang="en-US" sz="2800" dirty="0" smtClean="0"/>
              <a:t>.</a:t>
            </a:r>
            <a:endParaRPr lang="sr-Latn-RS" sz="2800" dirty="0" smtClean="0"/>
          </a:p>
          <a:p>
            <a:r>
              <a:rPr lang="sr-Cyrl-CS" sz="2800" dirty="0" smtClean="0"/>
              <a:t>А</a:t>
            </a:r>
            <a:r>
              <a:rPr lang="en-US" sz="2800" dirty="0" smtClean="0"/>
              <a:t>L</a:t>
            </a:r>
            <a:r>
              <a:rPr lang="sr-Cyrl-CS" sz="2800" dirty="0" smtClean="0"/>
              <a:t>А</a:t>
            </a:r>
            <a:r>
              <a:rPr lang="en-US" sz="2800" dirty="0" smtClean="0"/>
              <a:t> </a:t>
            </a:r>
            <a:r>
              <a:rPr lang="sr-Cyrl-CS" sz="2800" dirty="0" smtClean="0"/>
              <a:t>се</a:t>
            </a:r>
            <a:r>
              <a:rPr lang="en-US" sz="2800" dirty="0" smtClean="0"/>
              <a:t> </a:t>
            </a:r>
            <a:r>
              <a:rPr lang="sr-Cyrl-CS" sz="2800" dirty="0" smtClean="0"/>
              <a:t>сматра</a:t>
            </a:r>
            <a:r>
              <a:rPr lang="en-US" sz="2800" dirty="0" smtClean="0"/>
              <a:t> </a:t>
            </a:r>
            <a:r>
              <a:rPr lang="sr-Cyrl-CS" sz="2800" dirty="0" smtClean="0"/>
              <a:t>есенцијалном</a:t>
            </a:r>
            <a:r>
              <a:rPr lang="en-US" sz="2800" dirty="0" smtClean="0"/>
              <a:t> </a:t>
            </a:r>
            <a:r>
              <a:rPr lang="sr-Cyrl-CS" sz="2800" dirty="0" smtClean="0"/>
              <a:t>масном</a:t>
            </a:r>
            <a:r>
              <a:rPr lang="en-US" sz="2800" dirty="0" smtClean="0"/>
              <a:t> </a:t>
            </a:r>
            <a:r>
              <a:rPr lang="sr-Cyrl-CS" sz="2800" dirty="0" smtClean="0"/>
              <a:t>киселином</a:t>
            </a:r>
            <a:r>
              <a:rPr lang="en-US" sz="2800" dirty="0" smtClean="0"/>
              <a:t> </a:t>
            </a:r>
            <a:r>
              <a:rPr lang="sr-Cyrl-CS" sz="2800" dirty="0" smtClean="0"/>
              <a:t>коју</a:t>
            </a:r>
            <a:r>
              <a:rPr lang="en-US" sz="2800" dirty="0" smtClean="0"/>
              <a:t> </a:t>
            </a:r>
            <a:r>
              <a:rPr lang="sr-Cyrl-CS" sz="2800" dirty="0" smtClean="0"/>
              <a:t>организам</a:t>
            </a:r>
            <a:r>
              <a:rPr lang="en-US" sz="2800" dirty="0" smtClean="0"/>
              <a:t> </a:t>
            </a:r>
            <a:r>
              <a:rPr lang="sr-Cyrl-CS" sz="2800" dirty="0" smtClean="0"/>
              <a:t>цовека</a:t>
            </a:r>
            <a:r>
              <a:rPr lang="en-US" sz="2800" dirty="0" smtClean="0"/>
              <a:t> </a:t>
            </a:r>
            <a:r>
              <a:rPr lang="sr-Cyrl-CS" sz="2800" dirty="0" smtClean="0"/>
              <a:t>не</a:t>
            </a:r>
            <a:r>
              <a:rPr lang="en-US" sz="2800" dirty="0" smtClean="0"/>
              <a:t> </a:t>
            </a:r>
            <a:r>
              <a:rPr lang="sr-Cyrl-CS" sz="2800" dirty="0" smtClean="0"/>
              <a:t>може</a:t>
            </a:r>
            <a:r>
              <a:rPr lang="en-US" sz="2800" dirty="0" smtClean="0"/>
              <a:t> </a:t>
            </a:r>
            <a:r>
              <a:rPr lang="sr-Cyrl-CS" sz="2800" dirty="0" smtClean="0"/>
              <a:t>да</a:t>
            </a:r>
            <a:r>
              <a:rPr lang="en-US" sz="2800" dirty="0" smtClean="0"/>
              <a:t> </a:t>
            </a:r>
            <a:r>
              <a:rPr lang="sr-Cyrl-CS" sz="2800" dirty="0" smtClean="0"/>
              <a:t>синтетише</a:t>
            </a:r>
            <a:r>
              <a:rPr lang="en-US" sz="2800" dirty="0" smtClean="0"/>
              <a:t>, </a:t>
            </a:r>
            <a:r>
              <a:rPr lang="sr-Cyrl-CS" sz="2800" dirty="0" smtClean="0"/>
              <a:t>вец</a:t>
            </a:r>
            <a:r>
              <a:rPr lang="en-US" sz="2800" dirty="0" smtClean="0"/>
              <a:t> </a:t>
            </a:r>
            <a:r>
              <a:rPr lang="sr-Cyrl-CS" sz="2800" dirty="0" smtClean="0"/>
              <a:t>је</a:t>
            </a:r>
            <a:r>
              <a:rPr lang="en-US" sz="2800" dirty="0" smtClean="0"/>
              <a:t> </a:t>
            </a:r>
            <a:r>
              <a:rPr lang="sr-Cyrl-CS" sz="2800" dirty="0" smtClean="0"/>
              <a:t>мора</a:t>
            </a:r>
            <a:r>
              <a:rPr lang="en-US" sz="2800" dirty="0" smtClean="0"/>
              <a:t> </a:t>
            </a:r>
            <a:r>
              <a:rPr lang="sr-Cyrl-CS" sz="2800" dirty="0" smtClean="0"/>
              <a:t>уносити</a:t>
            </a:r>
            <a:r>
              <a:rPr lang="en-US" sz="2800" dirty="0" smtClean="0"/>
              <a:t> </a:t>
            </a:r>
            <a:r>
              <a:rPr lang="sr-Cyrl-CS" sz="2800" dirty="0" smtClean="0"/>
              <a:t>храном</a:t>
            </a:r>
            <a:r>
              <a:rPr lang="en-US" sz="2800" dirty="0" smtClean="0"/>
              <a:t>, </a:t>
            </a:r>
            <a:r>
              <a:rPr lang="sr-Cyrl-CS" sz="2800" dirty="0" smtClean="0"/>
              <a:t>док</a:t>
            </a:r>
            <a:r>
              <a:rPr lang="en-US" sz="2800" dirty="0" smtClean="0"/>
              <a:t> </a:t>
            </a:r>
            <a:r>
              <a:rPr lang="sr-Cyrl-CS" sz="2800" dirty="0" smtClean="0"/>
              <a:t>се</a:t>
            </a:r>
            <a:r>
              <a:rPr lang="en-US" sz="2800" dirty="0" smtClean="0"/>
              <a:t> </a:t>
            </a:r>
            <a:r>
              <a:rPr lang="sr-Cyrl-CS" sz="2800" dirty="0" smtClean="0"/>
              <a:t>Е</a:t>
            </a:r>
            <a:r>
              <a:rPr lang="en-US" sz="2800" dirty="0" smtClean="0"/>
              <a:t>P</a:t>
            </a:r>
            <a:r>
              <a:rPr lang="sr-Cyrl-CS" sz="2800" dirty="0" smtClean="0"/>
              <a:t>А</a:t>
            </a:r>
            <a:r>
              <a:rPr lang="en-US" sz="2800" dirty="0" smtClean="0"/>
              <a:t> </a:t>
            </a:r>
            <a:r>
              <a:rPr lang="sr-Cyrl-CS" sz="2800" dirty="0" smtClean="0"/>
              <a:t>и</a:t>
            </a:r>
            <a:r>
              <a:rPr lang="en-US" sz="2800" dirty="0" smtClean="0"/>
              <a:t> DHA </a:t>
            </a:r>
            <a:r>
              <a:rPr lang="sr-Cyrl-CS" sz="2800" dirty="0" smtClean="0"/>
              <a:t>у</a:t>
            </a:r>
            <a:r>
              <a:rPr lang="en-US" sz="2800" dirty="0" smtClean="0"/>
              <a:t> </a:t>
            </a:r>
            <a:r>
              <a:rPr lang="sr-Cyrl-CS" sz="2800" dirty="0" smtClean="0"/>
              <a:t>организму</a:t>
            </a:r>
            <a:r>
              <a:rPr lang="en-US" sz="2800" dirty="0" smtClean="0"/>
              <a:t> </a:t>
            </a:r>
            <a:r>
              <a:rPr lang="sr-Cyrl-CS" sz="2800" dirty="0" smtClean="0"/>
              <a:t>могу</a:t>
            </a:r>
            <a:r>
              <a:rPr lang="en-US" sz="2800" dirty="0" smtClean="0"/>
              <a:t> </a:t>
            </a:r>
            <a:r>
              <a:rPr lang="sr-Cyrl-CS" sz="2800" dirty="0" smtClean="0"/>
              <a:t>добити</a:t>
            </a:r>
            <a:r>
              <a:rPr lang="en-US" sz="2800" dirty="0" smtClean="0"/>
              <a:t> </a:t>
            </a:r>
            <a:r>
              <a:rPr lang="sr-Cyrl-CS" sz="2800" dirty="0" smtClean="0"/>
              <a:t>трансформацијом</a:t>
            </a:r>
            <a:r>
              <a:rPr lang="en-US" sz="2800" dirty="0" smtClean="0"/>
              <a:t> </a:t>
            </a:r>
            <a:r>
              <a:rPr lang="sr-Cyrl-CS" sz="2800" dirty="0" smtClean="0"/>
              <a:t>из</a:t>
            </a:r>
            <a:r>
              <a:rPr lang="en-US" sz="2800" dirty="0" smtClean="0"/>
              <a:t> </a:t>
            </a:r>
            <a:r>
              <a:rPr lang="sr-Cyrl-CS" sz="2800" dirty="0" smtClean="0"/>
              <a:t>А</a:t>
            </a:r>
            <a:r>
              <a:rPr lang="en-US" sz="2800" dirty="0" smtClean="0"/>
              <a:t>L</a:t>
            </a:r>
            <a:r>
              <a:rPr lang="sr-Cyrl-CS" sz="2800" dirty="0" smtClean="0"/>
              <a:t>А</a:t>
            </a:r>
            <a:r>
              <a:rPr lang="en-US" sz="2800" dirty="0" smtClean="0"/>
              <a:t>.</a:t>
            </a:r>
            <a:endParaRPr lang="en-US" sz="2800" dirty="0"/>
          </a:p>
        </p:txBody>
      </p:sp>
    </p:spTree>
    <p:extLst>
      <p:ext uri="{BB962C8B-B14F-4D97-AF65-F5344CB8AC3E}">
        <p14:creationId xmlns:p14="http://schemas.microsoft.com/office/powerpoint/2010/main" val="29342432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МАКРОНУТРИТИЈЕНТИ</a:t>
            </a:r>
            <a:endParaRPr lang="sr-Latn-RS" dirty="0"/>
          </a:p>
        </p:txBody>
      </p:sp>
      <p:sp>
        <p:nvSpPr>
          <p:cNvPr id="3" name="Content Placeholder 2"/>
          <p:cNvSpPr>
            <a:spLocks noGrp="1"/>
          </p:cNvSpPr>
          <p:nvPr>
            <p:ph idx="1"/>
          </p:nvPr>
        </p:nvSpPr>
        <p:spPr/>
        <p:txBody>
          <a:bodyPr/>
          <a:lstStyle/>
          <a:p>
            <a:r>
              <a:rPr lang="sr-Cyrl-RS" dirty="0" smtClean="0"/>
              <a:t>УГЉЕНИ ХИДРАТИ</a:t>
            </a:r>
          </a:p>
          <a:p>
            <a:r>
              <a:rPr lang="sr-Cyrl-RS" dirty="0" smtClean="0"/>
              <a:t>МАСТИ</a:t>
            </a:r>
          </a:p>
          <a:p>
            <a:r>
              <a:rPr lang="sr-Cyrl-RS" dirty="0" smtClean="0"/>
              <a:t>БЕЛАНЧЕВИНЕ</a:t>
            </a:r>
            <a:endParaRPr lang="sr-Latn-RS" dirty="0"/>
          </a:p>
        </p:txBody>
      </p:sp>
      <p:sp>
        <p:nvSpPr>
          <p:cNvPr id="4" name="Right Brace 3"/>
          <p:cNvSpPr/>
          <p:nvPr/>
        </p:nvSpPr>
        <p:spPr>
          <a:xfrm>
            <a:off x="4427984" y="1700808"/>
            <a:ext cx="144016" cy="100811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sr-Latn-RS"/>
          </a:p>
        </p:txBody>
      </p:sp>
      <p:sp>
        <p:nvSpPr>
          <p:cNvPr id="5" name="TextBox 4"/>
          <p:cNvSpPr txBox="1"/>
          <p:nvPr/>
        </p:nvSpPr>
        <p:spPr>
          <a:xfrm>
            <a:off x="4932040" y="2060848"/>
            <a:ext cx="3888432" cy="369332"/>
          </a:xfrm>
          <a:prstGeom prst="rect">
            <a:avLst/>
          </a:prstGeom>
          <a:noFill/>
        </p:spPr>
        <p:txBody>
          <a:bodyPr wrap="square" rtlCol="0">
            <a:spAutoFit/>
          </a:bodyPr>
          <a:lstStyle/>
          <a:p>
            <a:r>
              <a:rPr lang="sr-Cyrl-RS" dirty="0" smtClean="0"/>
              <a:t>ЕНЕРГИЈА</a:t>
            </a:r>
            <a:endParaRPr lang="sr-Latn-RS" dirty="0"/>
          </a:p>
        </p:txBody>
      </p:sp>
      <p:sp>
        <p:nvSpPr>
          <p:cNvPr id="6" name="Right Brace 5"/>
          <p:cNvSpPr/>
          <p:nvPr/>
        </p:nvSpPr>
        <p:spPr>
          <a:xfrm>
            <a:off x="4788024" y="2430180"/>
            <a:ext cx="432048" cy="78279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sr-Latn-RS"/>
          </a:p>
        </p:txBody>
      </p:sp>
      <p:sp>
        <p:nvSpPr>
          <p:cNvPr id="7" name="TextBox 6"/>
          <p:cNvSpPr txBox="1"/>
          <p:nvPr/>
        </p:nvSpPr>
        <p:spPr>
          <a:xfrm>
            <a:off x="5724128" y="2821578"/>
            <a:ext cx="3168352" cy="369332"/>
          </a:xfrm>
          <a:prstGeom prst="rect">
            <a:avLst/>
          </a:prstGeom>
          <a:noFill/>
        </p:spPr>
        <p:txBody>
          <a:bodyPr wrap="square" rtlCol="0">
            <a:spAutoFit/>
          </a:bodyPr>
          <a:lstStyle/>
          <a:p>
            <a:r>
              <a:rPr lang="sr-Cyrl-RS" dirty="0" smtClean="0"/>
              <a:t>ГРАДИВНЕ МАТЕРИЈЕ</a:t>
            </a:r>
            <a:endParaRPr lang="sr-Latn-RS" dirty="0"/>
          </a:p>
        </p:txBody>
      </p:sp>
    </p:spTree>
    <p:extLst>
      <p:ext uri="{BB962C8B-B14F-4D97-AF65-F5344CB8AC3E}">
        <p14:creationId xmlns:p14="http://schemas.microsoft.com/office/powerpoint/2010/main" val="34569587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r>
              <a:rPr lang="sr-Cyrl-CS" b="1" dirty="0" smtClean="0"/>
              <a:t>Стабилност</a:t>
            </a:r>
            <a:r>
              <a:rPr lang="en-US" dirty="0" smtClean="0"/>
              <a:t> – </a:t>
            </a:r>
            <a:r>
              <a:rPr lang="sr-Cyrl-CS" dirty="0" smtClean="0"/>
              <a:t>Подложне</a:t>
            </a:r>
            <a:r>
              <a:rPr lang="en-US" dirty="0" smtClean="0"/>
              <a:t> </a:t>
            </a:r>
            <a:r>
              <a:rPr lang="sr-Cyrl-CS" dirty="0" smtClean="0"/>
              <a:t>оксидацији</a:t>
            </a:r>
            <a:r>
              <a:rPr lang="en-US" dirty="0" smtClean="0"/>
              <a:t>, </a:t>
            </a:r>
            <a:r>
              <a:rPr lang="sr-Cyrl-CS" dirty="0" smtClean="0"/>
              <a:t>веома</a:t>
            </a:r>
            <a:r>
              <a:rPr lang="en-US" dirty="0" smtClean="0"/>
              <a:t> </a:t>
            </a:r>
            <a:r>
              <a:rPr lang="sr-Cyrl-CS" dirty="0" smtClean="0"/>
              <a:t>нестабилне</a:t>
            </a:r>
            <a:r>
              <a:rPr lang="en-US" dirty="0" smtClean="0"/>
              <a:t> </a:t>
            </a:r>
            <a:r>
              <a:rPr lang="sr-Cyrl-CS" dirty="0" smtClean="0"/>
              <a:t>при</a:t>
            </a:r>
            <a:r>
              <a:rPr lang="en-US" dirty="0" smtClean="0"/>
              <a:t> </a:t>
            </a:r>
            <a:r>
              <a:rPr lang="sr-Cyrl-CS" dirty="0" smtClean="0"/>
              <a:t>загревању</a:t>
            </a:r>
            <a:r>
              <a:rPr lang="en-US" dirty="0" smtClean="0"/>
              <a:t>, </a:t>
            </a:r>
            <a:r>
              <a:rPr lang="sr-Cyrl-CS" dirty="0" smtClean="0"/>
              <a:t>у</a:t>
            </a:r>
            <a:r>
              <a:rPr lang="en-US" dirty="0" smtClean="0"/>
              <a:t> </a:t>
            </a:r>
            <a:r>
              <a:rPr lang="sr-Cyrl-CS" dirty="0" smtClean="0"/>
              <a:t>присиству</a:t>
            </a:r>
            <a:r>
              <a:rPr lang="en-US" dirty="0" smtClean="0"/>
              <a:t> </a:t>
            </a:r>
            <a:r>
              <a:rPr lang="sr-Cyrl-CS" dirty="0" smtClean="0"/>
              <a:t>кисеоника</a:t>
            </a:r>
            <a:r>
              <a:rPr lang="en-US" dirty="0" smtClean="0"/>
              <a:t> </a:t>
            </a:r>
            <a:r>
              <a:rPr lang="sr-Cyrl-CS" dirty="0" smtClean="0"/>
              <a:t>и</a:t>
            </a:r>
            <a:r>
              <a:rPr lang="en-US" dirty="0" smtClean="0"/>
              <a:t> </a:t>
            </a:r>
            <a:r>
              <a:rPr lang="sr-Cyrl-CS" dirty="0" smtClean="0"/>
              <a:t>прелазних</a:t>
            </a:r>
            <a:r>
              <a:rPr lang="en-US" dirty="0" smtClean="0"/>
              <a:t> </a:t>
            </a:r>
            <a:r>
              <a:rPr lang="sr-Cyrl-CS" dirty="0" smtClean="0"/>
              <a:t>метала</a:t>
            </a:r>
            <a:r>
              <a:rPr lang="en-US" dirty="0" smtClean="0"/>
              <a:t> (</a:t>
            </a:r>
            <a:r>
              <a:rPr lang="sr-Cyrl-CS" dirty="0" smtClean="0"/>
              <a:t>гвожде</a:t>
            </a:r>
            <a:r>
              <a:rPr lang="en-US" dirty="0" smtClean="0"/>
              <a:t>, </a:t>
            </a:r>
            <a:r>
              <a:rPr lang="sr-Cyrl-CS" dirty="0" smtClean="0"/>
              <a:t>цинк</a:t>
            </a:r>
            <a:r>
              <a:rPr lang="en-US" dirty="0" smtClean="0"/>
              <a:t>, </a:t>
            </a:r>
            <a:r>
              <a:rPr lang="sr-Cyrl-CS" dirty="0" smtClean="0"/>
              <a:t>бакар</a:t>
            </a:r>
            <a:r>
              <a:rPr lang="en-US" dirty="0" smtClean="0"/>
              <a:t>).</a:t>
            </a:r>
          </a:p>
          <a:p>
            <a:r>
              <a:rPr lang="sr-Cyrl-CS" b="1" dirty="0" smtClean="0"/>
              <a:t>Намирнице</a:t>
            </a:r>
            <a:r>
              <a:rPr lang="en-US" b="1" dirty="0" smtClean="0"/>
              <a:t> </a:t>
            </a:r>
            <a:r>
              <a:rPr lang="sr-Cyrl-CS" b="1" dirty="0" smtClean="0"/>
              <a:t>које</a:t>
            </a:r>
            <a:r>
              <a:rPr lang="en-US" b="1" dirty="0" smtClean="0"/>
              <a:t> </a:t>
            </a:r>
            <a:r>
              <a:rPr lang="sr-Cyrl-CS" b="1" dirty="0" smtClean="0"/>
              <a:t>садрже</a:t>
            </a:r>
            <a:r>
              <a:rPr lang="en-US" b="1" dirty="0" smtClean="0"/>
              <a:t> </a:t>
            </a:r>
            <a:r>
              <a:rPr lang="sr-Cyrl-CS" b="1" dirty="0" smtClean="0"/>
              <a:t>омега</a:t>
            </a:r>
            <a:r>
              <a:rPr lang="en-US" b="1" dirty="0" smtClean="0"/>
              <a:t>-3 </a:t>
            </a:r>
            <a:r>
              <a:rPr lang="sr-Cyrl-CS" b="1" dirty="0" smtClean="0"/>
              <a:t>масне</a:t>
            </a:r>
            <a:r>
              <a:rPr lang="en-US" b="1" dirty="0" smtClean="0"/>
              <a:t> </a:t>
            </a:r>
            <a:r>
              <a:rPr lang="sr-Cyrl-CS" b="1" dirty="0" smtClean="0"/>
              <a:t>киселине</a:t>
            </a:r>
            <a:r>
              <a:rPr lang="en-US" dirty="0" smtClean="0"/>
              <a:t> – </a:t>
            </a:r>
            <a:r>
              <a:rPr lang="sr-Cyrl-CS" dirty="0" smtClean="0"/>
              <a:t>Соја</a:t>
            </a:r>
            <a:r>
              <a:rPr lang="en-US" dirty="0" smtClean="0"/>
              <a:t>, </a:t>
            </a:r>
            <a:r>
              <a:rPr lang="sr-Cyrl-CS" dirty="0" smtClean="0"/>
              <a:t>ораси</a:t>
            </a:r>
            <a:r>
              <a:rPr lang="en-US" dirty="0" smtClean="0"/>
              <a:t>, </a:t>
            </a:r>
            <a:r>
              <a:rPr lang="sr-Cyrl-CS" dirty="0" smtClean="0"/>
              <a:t>репичино</a:t>
            </a:r>
            <a:r>
              <a:rPr lang="en-US" dirty="0" smtClean="0"/>
              <a:t> </a:t>
            </a:r>
            <a:r>
              <a:rPr lang="sr-Cyrl-CS" dirty="0" smtClean="0"/>
              <a:t>уље</a:t>
            </a:r>
            <a:r>
              <a:rPr lang="en-US" dirty="0" smtClean="0"/>
              <a:t> (</a:t>
            </a:r>
            <a:r>
              <a:rPr lang="sr-Cyrl-CS" dirty="0" smtClean="0"/>
              <a:t>канола</a:t>
            </a:r>
            <a:r>
              <a:rPr lang="en-US" dirty="0" smtClean="0"/>
              <a:t>), </a:t>
            </a:r>
            <a:r>
              <a:rPr lang="sr-Cyrl-CS" dirty="0" smtClean="0"/>
              <a:t>месо</a:t>
            </a:r>
            <a:r>
              <a:rPr lang="en-US" dirty="0" smtClean="0"/>
              <a:t> </a:t>
            </a:r>
            <a:r>
              <a:rPr lang="sr-Cyrl-CS" dirty="0" smtClean="0"/>
              <a:t>морских</a:t>
            </a:r>
            <a:r>
              <a:rPr lang="en-US" dirty="0" smtClean="0"/>
              <a:t> </a:t>
            </a:r>
            <a:r>
              <a:rPr lang="sr-Cyrl-CS" dirty="0" smtClean="0"/>
              <a:t>риба</a:t>
            </a:r>
            <a:r>
              <a:rPr lang="en-US" dirty="0" smtClean="0"/>
              <a:t> (</a:t>
            </a:r>
            <a:r>
              <a:rPr lang="sr-Cyrl-CS" dirty="0" smtClean="0"/>
              <a:t>скуша</a:t>
            </a:r>
            <a:r>
              <a:rPr lang="en-US" dirty="0" smtClean="0"/>
              <a:t>, </a:t>
            </a:r>
            <a:r>
              <a:rPr lang="sr-Cyrl-CS" dirty="0" smtClean="0"/>
              <a:t>туна</a:t>
            </a:r>
            <a:r>
              <a:rPr lang="en-US" dirty="0" smtClean="0"/>
              <a:t>, </a:t>
            </a:r>
            <a:r>
              <a:rPr lang="sr-Cyrl-CS" dirty="0" smtClean="0"/>
              <a:t>лосос</a:t>
            </a:r>
            <a:r>
              <a:rPr lang="en-US" dirty="0" smtClean="0"/>
              <a:t>). </a:t>
            </a:r>
            <a:r>
              <a:rPr lang="sr-Cyrl-CS" dirty="0" smtClean="0"/>
              <a:t>Други</a:t>
            </a:r>
            <a:r>
              <a:rPr lang="en-US" dirty="0" smtClean="0"/>
              <a:t> </a:t>
            </a:r>
            <a:r>
              <a:rPr lang="sr-Cyrl-CS" dirty="0" smtClean="0"/>
              <a:t>извори</a:t>
            </a:r>
            <a:r>
              <a:rPr lang="en-US" dirty="0" smtClean="0"/>
              <a:t> </a:t>
            </a:r>
            <a:r>
              <a:rPr lang="sr-Cyrl-CS" dirty="0" smtClean="0"/>
              <a:t>који</a:t>
            </a:r>
            <a:r>
              <a:rPr lang="en-US" dirty="0" smtClean="0"/>
              <a:t> </a:t>
            </a:r>
            <a:r>
              <a:rPr lang="sr-Cyrl-CS" dirty="0" smtClean="0"/>
              <a:t>се</a:t>
            </a:r>
            <a:r>
              <a:rPr lang="en-US" dirty="0" smtClean="0"/>
              <a:t> </a:t>
            </a:r>
            <a:r>
              <a:rPr lang="sr-Cyrl-CS" dirty="0" smtClean="0"/>
              <a:t>користе</a:t>
            </a:r>
            <a:r>
              <a:rPr lang="en-US" dirty="0" smtClean="0"/>
              <a:t> </a:t>
            </a:r>
            <a:r>
              <a:rPr lang="sr-Cyrl-CS" dirty="0" smtClean="0"/>
              <a:t>за</a:t>
            </a:r>
            <a:r>
              <a:rPr lang="en-US" dirty="0" smtClean="0"/>
              <a:t> </a:t>
            </a:r>
            <a:r>
              <a:rPr lang="sr-Cyrl-CS" dirty="0" smtClean="0"/>
              <a:t>добијање</a:t>
            </a:r>
            <a:r>
              <a:rPr lang="en-US" dirty="0" smtClean="0"/>
              <a:t> </a:t>
            </a:r>
            <a:r>
              <a:rPr lang="sr-Cyrl-CS" dirty="0" smtClean="0"/>
              <a:t>омега</a:t>
            </a:r>
            <a:r>
              <a:rPr lang="en-US" dirty="0" smtClean="0"/>
              <a:t>-3 </a:t>
            </a:r>
            <a:r>
              <a:rPr lang="sr-Cyrl-CS" dirty="0" smtClean="0"/>
              <a:t>масних</a:t>
            </a:r>
            <a:r>
              <a:rPr lang="en-US" dirty="0" smtClean="0"/>
              <a:t> </a:t>
            </a:r>
            <a:r>
              <a:rPr lang="sr-Cyrl-CS" dirty="0" smtClean="0"/>
              <a:t>киселина</a:t>
            </a:r>
            <a:r>
              <a:rPr lang="en-US" dirty="0" smtClean="0"/>
              <a:t> </a:t>
            </a:r>
            <a:r>
              <a:rPr lang="sr-Cyrl-CS" dirty="0" smtClean="0"/>
              <a:t>су</a:t>
            </a:r>
            <a:r>
              <a:rPr lang="en-US" dirty="0" smtClean="0"/>
              <a:t> </a:t>
            </a:r>
            <a:r>
              <a:rPr lang="sr-Cyrl-CS" dirty="0" smtClean="0"/>
              <a:t>уље</a:t>
            </a:r>
            <a:r>
              <a:rPr lang="en-US" dirty="0" smtClean="0"/>
              <a:t> </a:t>
            </a:r>
            <a:r>
              <a:rPr lang="sr-Cyrl-CS" dirty="0" smtClean="0"/>
              <a:t>добијено</a:t>
            </a:r>
            <a:r>
              <a:rPr lang="en-US" dirty="0" smtClean="0"/>
              <a:t> </a:t>
            </a:r>
            <a:r>
              <a:rPr lang="sr-Cyrl-CS" dirty="0" smtClean="0"/>
              <a:t>из</a:t>
            </a:r>
            <a:r>
              <a:rPr lang="en-US" dirty="0" smtClean="0"/>
              <a:t> </a:t>
            </a:r>
            <a:r>
              <a:rPr lang="sr-Cyrl-CS" dirty="0" smtClean="0"/>
              <a:t>морских</a:t>
            </a:r>
            <a:r>
              <a:rPr lang="en-US" dirty="0" smtClean="0"/>
              <a:t> </a:t>
            </a:r>
            <a:r>
              <a:rPr lang="sr-Cyrl-CS" dirty="0" smtClean="0"/>
              <a:t>микроорганизама</a:t>
            </a:r>
            <a:r>
              <a:rPr lang="en-US" dirty="0" smtClean="0"/>
              <a:t>, </a:t>
            </a:r>
            <a:r>
              <a:rPr lang="sr-Cyrl-CS" dirty="0" smtClean="0"/>
              <a:t>као</a:t>
            </a:r>
            <a:r>
              <a:rPr lang="en-US" dirty="0" smtClean="0"/>
              <a:t> </a:t>
            </a:r>
            <a:r>
              <a:rPr lang="sr-Cyrl-CS" dirty="0" smtClean="0"/>
              <a:t>и</a:t>
            </a:r>
            <a:r>
              <a:rPr lang="en-US" dirty="0" smtClean="0"/>
              <a:t> </a:t>
            </a:r>
            <a:r>
              <a:rPr lang="sr-Cyrl-CS" dirty="0" smtClean="0"/>
              <a:t>синтетски</a:t>
            </a:r>
            <a:r>
              <a:rPr lang="en-US" dirty="0" smtClean="0"/>
              <a:t> </a:t>
            </a:r>
            <a:r>
              <a:rPr lang="sr-Cyrl-CS" dirty="0" smtClean="0"/>
              <a:t>добијене</a:t>
            </a:r>
            <a:r>
              <a:rPr lang="en-US" dirty="0" smtClean="0"/>
              <a:t> </a:t>
            </a:r>
            <a:r>
              <a:rPr lang="sr-Cyrl-CS" dirty="0" smtClean="0"/>
              <a:t>појединачне</a:t>
            </a:r>
            <a:r>
              <a:rPr lang="en-US" dirty="0" smtClean="0"/>
              <a:t> </a:t>
            </a:r>
            <a:r>
              <a:rPr lang="sr-Cyrl-CS" dirty="0" smtClean="0"/>
              <a:t>масне</a:t>
            </a:r>
            <a:r>
              <a:rPr lang="en-US" dirty="0" smtClean="0"/>
              <a:t> </a:t>
            </a:r>
            <a:r>
              <a:rPr lang="sr-Cyrl-CS" dirty="0" smtClean="0"/>
              <a:t>киселине</a:t>
            </a:r>
            <a:r>
              <a:rPr lang="en-US" dirty="0" smtClean="0"/>
              <a:t> (</a:t>
            </a:r>
            <a:r>
              <a:rPr lang="sr-Cyrl-CS" dirty="0" smtClean="0"/>
              <a:t>етил</a:t>
            </a:r>
            <a:r>
              <a:rPr lang="en-US" dirty="0" smtClean="0"/>
              <a:t>-</a:t>
            </a:r>
            <a:r>
              <a:rPr lang="sr-Cyrl-CS" dirty="0" smtClean="0"/>
              <a:t>естри</a:t>
            </a:r>
            <a:r>
              <a:rPr lang="en-US" dirty="0" smtClean="0"/>
              <a:t> </a:t>
            </a:r>
            <a:r>
              <a:rPr lang="sr-Cyrl-CS" dirty="0" smtClean="0"/>
              <a:t>Е</a:t>
            </a:r>
            <a:r>
              <a:rPr lang="en-US" dirty="0"/>
              <a:t>P</a:t>
            </a:r>
            <a:r>
              <a:rPr lang="sr-Cyrl-CS" dirty="0" smtClean="0"/>
              <a:t>А</a:t>
            </a:r>
            <a:r>
              <a:rPr lang="en-US" dirty="0" smtClean="0"/>
              <a:t> </a:t>
            </a:r>
            <a:r>
              <a:rPr lang="sr-Cyrl-CS" dirty="0" smtClean="0"/>
              <a:t>и</a:t>
            </a:r>
            <a:r>
              <a:rPr lang="en-US" dirty="0" smtClean="0"/>
              <a:t> DH</a:t>
            </a:r>
            <a:r>
              <a:rPr lang="sr-Cyrl-CS" dirty="0" smtClean="0"/>
              <a:t>А</a:t>
            </a:r>
            <a:r>
              <a:rPr lang="en-US" dirty="0" smtClean="0"/>
              <a:t>).</a:t>
            </a:r>
          </a:p>
          <a:p>
            <a:endParaRPr lang="en-US" dirty="0"/>
          </a:p>
        </p:txBody>
      </p:sp>
    </p:spTree>
    <p:extLst>
      <p:ext uri="{BB962C8B-B14F-4D97-AF65-F5344CB8AC3E}">
        <p14:creationId xmlns:p14="http://schemas.microsoft.com/office/powerpoint/2010/main" val="23328512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sz="3600" b="1" dirty="0"/>
              <a:t>Физиолошке</a:t>
            </a:r>
            <a:r>
              <a:rPr lang="en-US" sz="3600" b="1" dirty="0"/>
              <a:t> </a:t>
            </a:r>
            <a:r>
              <a:rPr lang="sr-Cyrl-CS" sz="3600" b="1" dirty="0"/>
              <a:t>функције</a:t>
            </a:r>
            <a:r>
              <a:rPr lang="en-US" sz="3600" b="1" dirty="0"/>
              <a:t> </a:t>
            </a:r>
            <a:r>
              <a:rPr lang="sr-Cyrl-CS" sz="3600" b="1" dirty="0"/>
              <a:t>омега</a:t>
            </a:r>
            <a:r>
              <a:rPr lang="en-US" sz="3600" b="1" dirty="0"/>
              <a:t>-3 </a:t>
            </a:r>
            <a:r>
              <a:rPr lang="sr-Cyrl-CS" sz="3600" b="1" dirty="0"/>
              <a:t>масних</a:t>
            </a:r>
            <a:r>
              <a:rPr lang="en-US" sz="3600" b="1" dirty="0"/>
              <a:t> </a:t>
            </a:r>
            <a:r>
              <a:rPr lang="sr-Cyrl-CS" sz="3600" b="1" dirty="0"/>
              <a:t>киселина</a:t>
            </a:r>
            <a:r>
              <a:rPr lang="en-US" sz="3600" dirty="0"/>
              <a:t> </a:t>
            </a:r>
            <a:r>
              <a:rPr lang="en-US" dirty="0"/>
              <a:t/>
            </a:r>
            <a:br>
              <a:rPr lang="en-US" dirty="0"/>
            </a:br>
            <a:endParaRPr lang="sr-Latn-RS" dirty="0"/>
          </a:p>
        </p:txBody>
      </p:sp>
      <p:sp>
        <p:nvSpPr>
          <p:cNvPr id="3" name="Content Placeholder 2"/>
          <p:cNvSpPr>
            <a:spLocks noGrp="1"/>
          </p:cNvSpPr>
          <p:nvPr>
            <p:ph idx="1"/>
          </p:nvPr>
        </p:nvSpPr>
        <p:spPr/>
        <p:txBody>
          <a:bodyPr/>
          <a:lstStyle/>
          <a:p>
            <a:pPr lvl="1"/>
            <a:r>
              <a:rPr lang="sr-Cyrl-CS" dirty="0" smtClean="0"/>
              <a:t>Прекурзори</a:t>
            </a:r>
            <a:r>
              <a:rPr lang="en-US" dirty="0" smtClean="0"/>
              <a:t> </a:t>
            </a:r>
            <a:r>
              <a:rPr lang="sr-Cyrl-CS" dirty="0"/>
              <a:t>еикозаноида</a:t>
            </a:r>
            <a:endParaRPr lang="en-US" dirty="0"/>
          </a:p>
          <a:p>
            <a:pPr lvl="1"/>
            <a:r>
              <a:rPr lang="sr-Cyrl-CS" dirty="0"/>
              <a:t>Компоненте</a:t>
            </a:r>
            <a:r>
              <a:rPr lang="en-US" dirty="0"/>
              <a:t> </a:t>
            </a:r>
            <a:r>
              <a:rPr lang="sr-Cyrl-CS" dirty="0"/>
              <a:t>фосфолипида</a:t>
            </a:r>
            <a:r>
              <a:rPr lang="en-US" dirty="0"/>
              <a:t> </a:t>
            </a:r>
            <a:r>
              <a:rPr lang="sr-Cyrl-CS" dirty="0"/>
              <a:t>ћелијских</a:t>
            </a:r>
            <a:r>
              <a:rPr lang="en-US" dirty="0"/>
              <a:t> </a:t>
            </a:r>
            <a:r>
              <a:rPr lang="sr-Cyrl-CS" dirty="0"/>
              <a:t>мембрана</a:t>
            </a:r>
            <a:endParaRPr lang="en-US" dirty="0"/>
          </a:p>
          <a:p>
            <a:pPr lvl="1"/>
            <a:r>
              <a:rPr lang="en-US" dirty="0" smtClean="0"/>
              <a:t>DH</a:t>
            </a:r>
            <a:r>
              <a:rPr lang="sr-Cyrl-CS" dirty="0" smtClean="0"/>
              <a:t>А</a:t>
            </a:r>
            <a:r>
              <a:rPr lang="en-US" dirty="0" smtClean="0"/>
              <a:t> </a:t>
            </a:r>
            <a:r>
              <a:rPr lang="sr-Cyrl-CS" dirty="0"/>
              <a:t>учествује</a:t>
            </a:r>
            <a:r>
              <a:rPr lang="en-US" dirty="0"/>
              <a:t> </a:t>
            </a:r>
            <a:r>
              <a:rPr lang="sr-Cyrl-CS" dirty="0"/>
              <a:t>у</a:t>
            </a:r>
            <a:r>
              <a:rPr lang="en-US" dirty="0"/>
              <a:t> </a:t>
            </a:r>
            <a:r>
              <a:rPr lang="sr-Cyrl-CS" dirty="0"/>
              <a:t>развоју</a:t>
            </a:r>
            <a:r>
              <a:rPr lang="en-US" dirty="0"/>
              <a:t> </a:t>
            </a:r>
            <a:r>
              <a:rPr lang="sr-Cyrl-CS" dirty="0"/>
              <a:t>мозга</a:t>
            </a:r>
            <a:r>
              <a:rPr lang="en-US" dirty="0"/>
              <a:t> </a:t>
            </a:r>
            <a:r>
              <a:rPr lang="sr-Cyrl-CS" dirty="0"/>
              <a:t>и</a:t>
            </a:r>
            <a:r>
              <a:rPr lang="en-US" dirty="0"/>
              <a:t> </a:t>
            </a:r>
            <a:r>
              <a:rPr lang="sr-Cyrl-CS" dirty="0"/>
              <a:t>чула</a:t>
            </a:r>
            <a:r>
              <a:rPr lang="en-US" dirty="0"/>
              <a:t> </a:t>
            </a:r>
            <a:r>
              <a:rPr lang="sr-Cyrl-CS" dirty="0"/>
              <a:t>вида</a:t>
            </a:r>
            <a:r>
              <a:rPr lang="en-US" dirty="0"/>
              <a:t> </a:t>
            </a:r>
            <a:r>
              <a:rPr lang="sr-Cyrl-CS" dirty="0"/>
              <a:t>у</a:t>
            </a:r>
            <a:r>
              <a:rPr lang="en-US" dirty="0"/>
              <a:t> </a:t>
            </a:r>
            <a:r>
              <a:rPr lang="sr-Cyrl-CS" dirty="0"/>
              <a:t>пренаталном</a:t>
            </a:r>
            <a:r>
              <a:rPr lang="en-US" dirty="0"/>
              <a:t> </a:t>
            </a:r>
            <a:r>
              <a:rPr lang="sr-Cyrl-CS" dirty="0"/>
              <a:t>и</a:t>
            </a:r>
            <a:r>
              <a:rPr lang="en-US" dirty="0"/>
              <a:t> </a:t>
            </a:r>
            <a:r>
              <a:rPr lang="sr-Cyrl-CS" dirty="0"/>
              <a:t>постнаталном</a:t>
            </a:r>
            <a:r>
              <a:rPr lang="en-US" dirty="0"/>
              <a:t> </a:t>
            </a:r>
            <a:r>
              <a:rPr lang="sr-Cyrl-CS" dirty="0"/>
              <a:t>периоду</a:t>
            </a:r>
            <a:endParaRPr lang="en-US" dirty="0"/>
          </a:p>
          <a:p>
            <a:endParaRPr lang="sr-Latn-RS" dirty="0"/>
          </a:p>
        </p:txBody>
      </p:sp>
    </p:spTree>
    <p:extLst>
      <p:ext uri="{BB962C8B-B14F-4D97-AF65-F5344CB8AC3E}">
        <p14:creationId xmlns:p14="http://schemas.microsoft.com/office/powerpoint/2010/main" val="20682818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3505200"/>
          </a:xfrm>
        </p:spPr>
        <p:txBody>
          <a:bodyPr>
            <a:normAutofit fontScale="90000"/>
          </a:bodyPr>
          <a:lstStyle/>
          <a:p>
            <a:pPr algn="l"/>
            <a:r>
              <a:rPr lang="sr-Latn-RS" sz="4000" b="1" dirty="0" smtClean="0">
                <a:latin typeface="Times New Roman" pitchFamily="18" charset="0"/>
                <a:cs typeface="Times New Roman" pitchFamily="18" charset="0"/>
              </a:rPr>
              <a:t/>
            </a:r>
            <a:br>
              <a:rPr lang="sr-Latn-RS" sz="4000" b="1" dirty="0" smtClean="0">
                <a:latin typeface="Times New Roman" pitchFamily="18" charset="0"/>
                <a:cs typeface="Times New Roman" pitchFamily="18" charset="0"/>
              </a:rPr>
            </a:br>
            <a:r>
              <a:rPr lang="sr-Latn-RS" sz="4000" b="1" dirty="0">
                <a:latin typeface="Times New Roman" pitchFamily="18" charset="0"/>
                <a:cs typeface="Times New Roman" pitchFamily="18" charset="0"/>
              </a:rPr>
              <a:t/>
            </a:r>
            <a:br>
              <a:rPr lang="sr-Latn-RS" sz="4000" b="1" dirty="0">
                <a:latin typeface="Times New Roman" pitchFamily="18" charset="0"/>
                <a:cs typeface="Times New Roman" pitchFamily="18" charset="0"/>
              </a:rPr>
            </a:br>
            <a:r>
              <a:rPr lang="sr-Cyrl-CS" sz="3600" b="1" dirty="0" smtClean="0">
                <a:latin typeface="Times New Roman" pitchFamily="18" charset="0"/>
                <a:cs typeface="Times New Roman" pitchFamily="18" charset="0"/>
              </a:rPr>
              <a:t>Дневне</a:t>
            </a:r>
            <a:r>
              <a:rPr lang="en-US" sz="3600" b="1" dirty="0" smtClean="0">
                <a:latin typeface="Times New Roman" pitchFamily="18" charset="0"/>
                <a:cs typeface="Times New Roman" pitchFamily="18" charset="0"/>
              </a:rPr>
              <a:t> </a:t>
            </a:r>
            <a:r>
              <a:rPr lang="sr-Cyrl-CS" sz="3600" b="1" dirty="0" smtClean="0">
                <a:latin typeface="Times New Roman" pitchFamily="18" charset="0"/>
                <a:cs typeface="Times New Roman" pitchFamily="18" charset="0"/>
              </a:rPr>
              <a:t>потребе</a:t>
            </a:r>
            <a:r>
              <a:rPr lang="en-US" sz="3600" b="1" dirty="0" smtClean="0">
                <a:latin typeface="Times New Roman" pitchFamily="18" charset="0"/>
                <a:cs typeface="Times New Roman" pitchFamily="18" charset="0"/>
              </a:rPr>
              <a:t> </a:t>
            </a:r>
            <a:r>
              <a:rPr lang="sr-Cyrl-CS" sz="3600" b="1" dirty="0" smtClean="0">
                <a:latin typeface="Times New Roman" pitchFamily="18" charset="0"/>
                <a:cs typeface="Times New Roman" pitchFamily="18" charset="0"/>
              </a:rPr>
              <a:t>за</a:t>
            </a:r>
            <a:r>
              <a:rPr lang="en-US" sz="3600" b="1" dirty="0" smtClean="0">
                <a:latin typeface="Times New Roman" pitchFamily="18" charset="0"/>
                <a:cs typeface="Times New Roman" pitchFamily="18" charset="0"/>
              </a:rPr>
              <a:t> </a:t>
            </a:r>
            <a:r>
              <a:rPr lang="sr-Cyrl-CS" sz="3600" b="1" dirty="0" smtClean="0">
                <a:latin typeface="Times New Roman" pitchFamily="18" charset="0"/>
                <a:cs typeface="Times New Roman" pitchFamily="18" charset="0"/>
              </a:rPr>
              <a:t>омега</a:t>
            </a:r>
            <a:r>
              <a:rPr lang="en-US" sz="3600" b="1" dirty="0" smtClean="0">
                <a:latin typeface="Times New Roman" pitchFamily="18" charset="0"/>
                <a:cs typeface="Times New Roman" pitchFamily="18" charset="0"/>
              </a:rPr>
              <a:t>-3 </a:t>
            </a:r>
            <a:r>
              <a:rPr lang="sr-Cyrl-CS" sz="3600" b="1" dirty="0" smtClean="0">
                <a:latin typeface="Times New Roman" pitchFamily="18" charset="0"/>
                <a:cs typeface="Times New Roman" pitchFamily="18" charset="0"/>
              </a:rPr>
              <a:t>масним</a:t>
            </a:r>
            <a:r>
              <a:rPr lang="en-US" sz="3600" b="1" dirty="0" smtClean="0">
                <a:latin typeface="Times New Roman" pitchFamily="18" charset="0"/>
                <a:cs typeface="Times New Roman" pitchFamily="18" charset="0"/>
              </a:rPr>
              <a:t> </a:t>
            </a:r>
            <a:r>
              <a:rPr lang="sr-Cyrl-CS" sz="3600" b="1" dirty="0" smtClean="0">
                <a:latin typeface="Times New Roman" pitchFamily="18" charset="0"/>
                <a:cs typeface="Times New Roman" pitchFamily="18" charset="0"/>
              </a:rPr>
              <a:t>киселинама</a:t>
            </a:r>
            <a:r>
              <a:rPr lang="en-US" sz="3600" dirty="0" smtClean="0">
                <a:latin typeface="Times New Roman" pitchFamily="18" charset="0"/>
                <a:cs typeface="Times New Roman" pitchFamily="18" charset="0"/>
              </a:rPr>
              <a:t> </a:t>
            </a:r>
            <a:r>
              <a:rPr lang="sr-Latn-RS" sz="4000" dirty="0" smtClean="0">
                <a:latin typeface="Times New Roman" pitchFamily="18" charset="0"/>
                <a:cs typeface="Times New Roman" pitchFamily="18" charset="0"/>
              </a:rPr>
              <a:t/>
            </a:r>
            <a:br>
              <a:rPr lang="sr-Latn-RS" sz="4000" dirty="0" smtClean="0">
                <a:latin typeface="Times New Roman" pitchFamily="18" charset="0"/>
                <a:cs typeface="Times New Roman" pitchFamily="18" charset="0"/>
              </a:rPr>
            </a:br>
            <a:r>
              <a:rPr lang="sr-Cyrl-CS" sz="3100" dirty="0" smtClean="0"/>
              <a:t>Потребе</a:t>
            </a:r>
            <a:r>
              <a:rPr lang="en-US" sz="3100" dirty="0" smtClean="0"/>
              <a:t> </a:t>
            </a:r>
            <a:r>
              <a:rPr lang="sr-Cyrl-CS" sz="3100" dirty="0" smtClean="0"/>
              <a:t>за</a:t>
            </a:r>
            <a:r>
              <a:rPr lang="en-US" sz="3100" dirty="0" smtClean="0"/>
              <a:t> </a:t>
            </a:r>
            <a:r>
              <a:rPr lang="sr-Cyrl-CS" sz="3100" dirty="0" smtClean="0"/>
              <a:t>овим</a:t>
            </a:r>
            <a:r>
              <a:rPr lang="en-US" sz="3100" dirty="0" smtClean="0"/>
              <a:t> </a:t>
            </a:r>
            <a:r>
              <a:rPr lang="sr-Cyrl-CS" sz="3100" dirty="0" smtClean="0"/>
              <a:t>нутриентима</a:t>
            </a:r>
            <a:r>
              <a:rPr lang="en-US" sz="3100" dirty="0" smtClean="0"/>
              <a:t> </a:t>
            </a:r>
            <a:r>
              <a:rPr lang="sr-Cyrl-CS" sz="3100" dirty="0" smtClean="0"/>
              <a:t>су</a:t>
            </a:r>
            <a:r>
              <a:rPr lang="en-US" sz="3100" dirty="0" smtClean="0"/>
              <a:t> </a:t>
            </a:r>
            <a:r>
              <a:rPr lang="sr-Cyrl-CS" sz="3100" dirty="0" smtClean="0"/>
              <a:t>процењиване</a:t>
            </a:r>
            <a:r>
              <a:rPr lang="en-US" sz="3100" dirty="0" smtClean="0"/>
              <a:t> </a:t>
            </a:r>
            <a:r>
              <a:rPr lang="sr-Cyrl-CS" sz="3100" dirty="0" smtClean="0"/>
              <a:t>од</a:t>
            </a:r>
            <a:r>
              <a:rPr lang="en-US" sz="3100" dirty="0" smtClean="0"/>
              <a:t> </a:t>
            </a:r>
            <a:r>
              <a:rPr lang="sr-Cyrl-CS" sz="3100" dirty="0" smtClean="0"/>
              <a:t>стране</a:t>
            </a:r>
            <a:r>
              <a:rPr lang="en-US" sz="3100" dirty="0" smtClean="0"/>
              <a:t> </a:t>
            </a:r>
            <a:r>
              <a:rPr lang="sr-Cyrl-CS" sz="3100" dirty="0" smtClean="0"/>
              <a:t>свега</a:t>
            </a:r>
            <a:r>
              <a:rPr lang="en-US" sz="3100" dirty="0" smtClean="0"/>
              <a:t> </a:t>
            </a:r>
            <a:r>
              <a:rPr lang="sr-Cyrl-CS" sz="3100" dirty="0" smtClean="0"/>
              <a:t>неколико</a:t>
            </a:r>
            <a:r>
              <a:rPr lang="en-US" sz="3100" dirty="0" smtClean="0"/>
              <a:t> </a:t>
            </a:r>
            <a:r>
              <a:rPr lang="sr-Cyrl-CS" sz="3100" dirty="0" smtClean="0"/>
              <a:t>националних</a:t>
            </a:r>
            <a:r>
              <a:rPr lang="en-US" sz="3100" dirty="0" smtClean="0"/>
              <a:t> </a:t>
            </a:r>
            <a:r>
              <a:rPr lang="sr-Cyrl-CS" sz="3100" dirty="0" smtClean="0"/>
              <a:t>и</a:t>
            </a:r>
            <a:r>
              <a:rPr lang="en-US" sz="3100" dirty="0" smtClean="0"/>
              <a:t> </a:t>
            </a:r>
            <a:r>
              <a:rPr lang="sr-Cyrl-CS" sz="3100" dirty="0" smtClean="0"/>
              <a:t>интернационалних</a:t>
            </a:r>
            <a:r>
              <a:rPr lang="en-US" sz="3100" dirty="0" smtClean="0"/>
              <a:t> </a:t>
            </a:r>
            <a:r>
              <a:rPr lang="sr-Cyrl-CS" sz="3100" dirty="0" smtClean="0"/>
              <a:t>тела</a:t>
            </a:r>
            <a:r>
              <a:rPr lang="en-US" sz="3100" dirty="0" smtClean="0"/>
              <a:t>, </a:t>
            </a:r>
            <a:r>
              <a:rPr lang="sr-Cyrl-CS" sz="3100" dirty="0" smtClean="0"/>
              <a:t>те</a:t>
            </a:r>
            <a:r>
              <a:rPr lang="en-US" sz="3100" dirty="0" smtClean="0"/>
              <a:t> </a:t>
            </a:r>
            <a:r>
              <a:rPr lang="sr-Cyrl-CS" sz="3100" dirty="0" smtClean="0"/>
              <a:t>је</a:t>
            </a:r>
            <a:r>
              <a:rPr lang="en-US" sz="3100" dirty="0" smtClean="0"/>
              <a:t> </a:t>
            </a:r>
            <a:r>
              <a:rPr lang="sr-Cyrl-CS" sz="3100" dirty="0" smtClean="0"/>
              <a:t>тешко</a:t>
            </a:r>
            <a:r>
              <a:rPr lang="en-US" sz="3100" dirty="0" smtClean="0"/>
              <a:t> </a:t>
            </a:r>
            <a:r>
              <a:rPr lang="sr-Cyrl-CS" sz="3100" dirty="0" smtClean="0"/>
              <a:t>на</a:t>
            </a:r>
            <a:r>
              <a:rPr lang="en-US" sz="3100" dirty="0" smtClean="0"/>
              <a:t> </a:t>
            </a:r>
            <a:r>
              <a:rPr lang="sr-Cyrl-CS" sz="3100" dirty="0" smtClean="0"/>
              <a:t>основу</a:t>
            </a:r>
            <a:r>
              <a:rPr lang="en-US" sz="3100" dirty="0" smtClean="0"/>
              <a:t> </a:t>
            </a:r>
            <a:r>
              <a:rPr lang="sr-Cyrl-CS" sz="3100" dirty="0" smtClean="0"/>
              <a:t>оскудних</a:t>
            </a:r>
            <a:r>
              <a:rPr lang="en-US" sz="3100" dirty="0" smtClean="0"/>
              <a:t> </a:t>
            </a:r>
            <a:r>
              <a:rPr lang="sr-Cyrl-CS" sz="3100" dirty="0" smtClean="0"/>
              <a:t>података</a:t>
            </a:r>
            <a:r>
              <a:rPr lang="en-US" sz="3100" dirty="0" smtClean="0"/>
              <a:t> </a:t>
            </a:r>
            <a:r>
              <a:rPr lang="sr-Cyrl-CS" sz="3100" dirty="0" smtClean="0"/>
              <a:t>донети</a:t>
            </a:r>
            <a:r>
              <a:rPr lang="en-US" sz="3100" dirty="0" smtClean="0"/>
              <a:t> </a:t>
            </a:r>
            <a:r>
              <a:rPr lang="sr-Cyrl-CS" sz="3100" dirty="0" smtClean="0"/>
              <a:t>препоруке</a:t>
            </a:r>
            <a:r>
              <a:rPr lang="en-US" sz="3100" dirty="0" smtClean="0"/>
              <a:t> </a:t>
            </a:r>
            <a:r>
              <a:rPr lang="sr-Cyrl-CS" sz="3100" dirty="0" smtClean="0"/>
              <a:t>које</a:t>
            </a:r>
            <a:r>
              <a:rPr lang="en-US" sz="3100" dirty="0" smtClean="0"/>
              <a:t> </a:t>
            </a:r>
            <a:r>
              <a:rPr lang="sr-Cyrl-CS" sz="3100" dirty="0" smtClean="0"/>
              <a:t>би</a:t>
            </a:r>
            <a:r>
              <a:rPr lang="en-US" sz="3100" dirty="0" smtClean="0"/>
              <a:t> </a:t>
            </a:r>
            <a:r>
              <a:rPr lang="sr-Cyrl-CS" sz="3100" dirty="0" smtClean="0"/>
              <a:t>важиле</a:t>
            </a:r>
            <a:r>
              <a:rPr lang="en-US" sz="3100" dirty="0" smtClean="0"/>
              <a:t> </a:t>
            </a:r>
            <a:r>
              <a:rPr lang="sr-Cyrl-CS" sz="3100" dirty="0" smtClean="0"/>
              <a:t>за</a:t>
            </a:r>
            <a:r>
              <a:rPr lang="en-US" sz="3100" dirty="0" smtClean="0"/>
              <a:t> </a:t>
            </a:r>
            <a:r>
              <a:rPr lang="sr-Cyrl-CS" sz="3100" dirty="0" smtClean="0"/>
              <a:t>целу</a:t>
            </a:r>
            <a:r>
              <a:rPr lang="en-US" sz="3100" dirty="0" smtClean="0"/>
              <a:t> </a:t>
            </a:r>
            <a:r>
              <a:rPr lang="sr-Cyrl-CS" sz="3100" dirty="0" smtClean="0"/>
              <a:t>популацију</a:t>
            </a:r>
            <a:r>
              <a:rPr lang="en-US" sz="3100" dirty="0" smtClean="0"/>
              <a:t>. International Society for the Study </a:t>
            </a:r>
            <a:r>
              <a:rPr lang="sr-Cyrl-CS" sz="3100" dirty="0" smtClean="0"/>
              <a:t>о</a:t>
            </a:r>
            <a:r>
              <a:rPr lang="en-US" sz="3100" dirty="0" smtClean="0"/>
              <a:t>f Fatty Acids and Lipids (ISFFAL) </a:t>
            </a:r>
            <a:r>
              <a:rPr lang="sr-Cyrl-CS" sz="3100" dirty="0" smtClean="0"/>
              <a:t>је</a:t>
            </a:r>
            <a:r>
              <a:rPr lang="en-US" sz="3100" dirty="0" smtClean="0"/>
              <a:t> 2004. </a:t>
            </a:r>
            <a:r>
              <a:rPr lang="sr-Cyrl-CS" sz="3100" dirty="0" smtClean="0"/>
              <a:t>године</a:t>
            </a:r>
            <a:r>
              <a:rPr lang="en-US" sz="3100" dirty="0" smtClean="0"/>
              <a:t> </a:t>
            </a:r>
            <a:r>
              <a:rPr lang="sr-Cyrl-CS" sz="3100" dirty="0" smtClean="0"/>
              <a:t>дала</a:t>
            </a:r>
            <a:r>
              <a:rPr lang="en-US" sz="3100" dirty="0" smtClean="0"/>
              <a:t> </a:t>
            </a:r>
            <a:r>
              <a:rPr lang="sr-Cyrl-CS" sz="3100" dirty="0" smtClean="0"/>
              <a:t>следеће</a:t>
            </a:r>
            <a:r>
              <a:rPr lang="en-US" sz="3100" dirty="0" smtClean="0"/>
              <a:t> </a:t>
            </a:r>
            <a:r>
              <a:rPr lang="sr-Cyrl-CS" sz="3100" dirty="0" smtClean="0"/>
              <a:t>препоруке</a:t>
            </a:r>
            <a:r>
              <a:rPr lang="en-US" sz="3100" dirty="0" smtClean="0"/>
              <a:t> </a:t>
            </a:r>
            <a:r>
              <a:rPr lang="sr-Cyrl-CS" sz="3100" dirty="0" smtClean="0"/>
              <a:t>за</a:t>
            </a:r>
            <a:r>
              <a:rPr lang="en-US" sz="3100" dirty="0" smtClean="0"/>
              <a:t> </a:t>
            </a:r>
            <a:r>
              <a:rPr lang="sr-Cyrl-CS" sz="3100" dirty="0" smtClean="0"/>
              <a:t>одрасле</a:t>
            </a:r>
            <a:r>
              <a:rPr lang="en-US" sz="3100" dirty="0" smtClean="0"/>
              <a:t> </a:t>
            </a:r>
            <a:r>
              <a:rPr lang="sr-Cyrl-CS" sz="3100" dirty="0" smtClean="0"/>
              <a:t>особе</a:t>
            </a:r>
            <a:r>
              <a:rPr lang="en-US" sz="3100" dirty="0" smtClean="0"/>
              <a:t>:</a:t>
            </a:r>
            <a:r>
              <a:rPr lang="en-US" sz="2200" dirty="0" smtClean="0"/>
              <a:t/>
            </a:r>
            <a:br>
              <a:rPr lang="en-US" sz="2200" dirty="0" smtClean="0"/>
            </a:br>
            <a:r>
              <a:rPr lang="en-US" dirty="0" smtClean="0"/>
              <a:t/>
            </a:r>
            <a:br>
              <a:rPr lang="en-US" dirty="0" smtClean="0"/>
            </a:br>
            <a:endParaRPr lang="en-US" dirty="0"/>
          </a:p>
        </p:txBody>
      </p:sp>
      <p:graphicFrame>
        <p:nvGraphicFramePr>
          <p:cNvPr id="4" name="Content Placeholder 3"/>
          <p:cNvGraphicFramePr>
            <a:graphicFrameLocks noGrp="1"/>
          </p:cNvGraphicFramePr>
          <p:nvPr>
            <p:ph idx="1"/>
          </p:nvPr>
        </p:nvGraphicFramePr>
        <p:xfrm>
          <a:off x="0" y="4038600"/>
          <a:ext cx="9144000" cy="2819400"/>
        </p:xfrm>
        <a:graphic>
          <a:graphicData uri="http://schemas.openxmlformats.org/drawingml/2006/table">
            <a:tbl>
              <a:tblPr firstRow="1" bandRow="1">
                <a:tableStyleId>{5C22544A-7EE6-4342-B048-85BDC9FD1C3A}</a:tableStyleId>
              </a:tblPr>
              <a:tblGrid>
                <a:gridCol w="2057400"/>
                <a:gridCol w="5486400"/>
                <a:gridCol w="1600200"/>
              </a:tblGrid>
              <a:tr h="993913">
                <a:tc>
                  <a:txBody>
                    <a:bodyPr/>
                    <a:lstStyle/>
                    <a:p>
                      <a:pPr algn="l"/>
                      <a:r>
                        <a:rPr lang="en-US" sz="2800" dirty="0" err="1"/>
                        <a:t>Masna</a:t>
                      </a:r>
                      <a:r>
                        <a:rPr lang="en-US" sz="2800" dirty="0"/>
                        <a:t> </a:t>
                      </a:r>
                      <a:r>
                        <a:rPr lang="en-US" sz="2800" dirty="0" err="1"/>
                        <a:t>kiselina</a:t>
                      </a:r>
                      <a:endParaRPr lang="en-US" sz="2800" dirty="0"/>
                    </a:p>
                  </a:txBody>
                  <a:tcPr marL="47625" marR="47625" marT="47625" marB="47625"/>
                </a:tc>
                <a:tc>
                  <a:txBody>
                    <a:bodyPr/>
                    <a:lstStyle/>
                    <a:p>
                      <a:pPr algn="ctr"/>
                      <a:r>
                        <a:rPr lang="en-US" sz="2800" dirty="0"/>
                        <a:t>AI (mg)</a:t>
                      </a:r>
                    </a:p>
                  </a:txBody>
                  <a:tcPr marL="47625" marR="47625" marT="47625" marB="47625"/>
                </a:tc>
                <a:tc>
                  <a:txBody>
                    <a:bodyPr/>
                    <a:lstStyle/>
                    <a:p>
                      <a:pPr algn="ctr"/>
                      <a:r>
                        <a:rPr lang="en-US" sz="2800" dirty="0"/>
                        <a:t>UL</a:t>
                      </a:r>
                    </a:p>
                  </a:txBody>
                  <a:tcPr marL="47625" marR="47625" marT="47625" marB="47625"/>
                </a:tc>
              </a:tr>
              <a:tr h="1825487">
                <a:tc>
                  <a:txBody>
                    <a:bodyPr/>
                    <a:lstStyle/>
                    <a:p>
                      <a:pPr algn="l"/>
                      <a:r>
                        <a:rPr lang="en-US" sz="2800"/>
                        <a:t>ALA</a:t>
                      </a:r>
                      <a:br>
                        <a:rPr lang="en-US" sz="2800"/>
                      </a:br>
                      <a:r>
                        <a:rPr lang="en-US" sz="2800"/>
                        <a:t>EPA + DHA</a:t>
                      </a:r>
                    </a:p>
                  </a:txBody>
                  <a:tcPr marL="47625" marR="47625" marT="47625" marB="47625"/>
                </a:tc>
                <a:tc>
                  <a:txBody>
                    <a:bodyPr/>
                    <a:lstStyle/>
                    <a:p>
                      <a:pPr algn="ctr"/>
                      <a:r>
                        <a:rPr lang="pl-PL" sz="2800" dirty="0"/>
                        <a:t>0.7 % dnevno potrebne energije</a:t>
                      </a:r>
                      <a:br>
                        <a:rPr lang="pl-PL" sz="2800" dirty="0"/>
                      </a:br>
                      <a:r>
                        <a:rPr lang="pl-PL" sz="2800" dirty="0"/>
                        <a:t>500 mg</a:t>
                      </a:r>
                    </a:p>
                  </a:txBody>
                  <a:tcPr marL="47625" marR="47625" marT="47625" marB="47625"/>
                </a:tc>
                <a:tc>
                  <a:txBody>
                    <a:bodyPr/>
                    <a:lstStyle/>
                    <a:p>
                      <a:pPr algn="ctr"/>
                      <a:r>
                        <a:rPr lang="en-US" sz="2800" dirty="0"/>
                        <a:t>–</a:t>
                      </a:r>
                      <a:br>
                        <a:rPr lang="en-US" sz="2800" dirty="0"/>
                      </a:br>
                      <a:r>
                        <a:rPr lang="en-US" sz="2800" dirty="0"/>
                        <a:t>–</a:t>
                      </a:r>
                    </a:p>
                  </a:txBody>
                  <a:tcPr marL="47625" marR="47625" marT="47625" marB="47625"/>
                </a:tc>
              </a:tr>
            </a:tbl>
          </a:graphicData>
        </a:graphic>
      </p:graphicFrame>
    </p:spTree>
    <p:extLst>
      <p:ext uri="{BB962C8B-B14F-4D97-AF65-F5344CB8AC3E}">
        <p14:creationId xmlns:p14="http://schemas.microsoft.com/office/powerpoint/2010/main" val="39499365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r>
              <a:rPr lang="sr-Cyrl-CS" b="1" dirty="0" smtClean="0"/>
              <a:t>Дефицит</a:t>
            </a:r>
            <a:r>
              <a:rPr lang="vi-VN" b="1" dirty="0" smtClean="0"/>
              <a:t> </a:t>
            </a:r>
            <a:r>
              <a:rPr lang="sr-Cyrl-CS" b="1" dirty="0" smtClean="0"/>
              <a:t>омега</a:t>
            </a:r>
            <a:r>
              <a:rPr lang="vi-VN" b="1" dirty="0" smtClean="0"/>
              <a:t>-3 </a:t>
            </a:r>
            <a:r>
              <a:rPr lang="sr-Cyrl-CS" b="1" dirty="0" smtClean="0"/>
              <a:t>масних</a:t>
            </a:r>
            <a:r>
              <a:rPr lang="vi-VN" b="1" dirty="0" smtClean="0"/>
              <a:t> </a:t>
            </a:r>
            <a:r>
              <a:rPr lang="sr-Cyrl-CS" b="1" dirty="0" smtClean="0"/>
              <a:t>киселина</a:t>
            </a:r>
            <a:r>
              <a:rPr lang="vi-VN" dirty="0" smtClean="0"/>
              <a:t> – </a:t>
            </a:r>
            <a:r>
              <a:rPr lang="sr-Cyrl-CS" dirty="0" smtClean="0"/>
              <a:t>Клинички</a:t>
            </a:r>
            <a:r>
              <a:rPr lang="vi-VN" dirty="0" smtClean="0"/>
              <a:t> </a:t>
            </a:r>
            <a:r>
              <a:rPr lang="sr-Cyrl-CS" dirty="0" smtClean="0"/>
              <a:t>симптоми</a:t>
            </a:r>
            <a:r>
              <a:rPr lang="vi-VN" dirty="0" smtClean="0"/>
              <a:t> </a:t>
            </a:r>
            <a:r>
              <a:rPr lang="sr-Cyrl-CS" dirty="0" smtClean="0"/>
              <a:t>су</a:t>
            </a:r>
            <a:r>
              <a:rPr lang="vi-VN" dirty="0" smtClean="0"/>
              <a:t> </a:t>
            </a:r>
            <a:r>
              <a:rPr lang="sr-Cyrl-CS" dirty="0" smtClean="0"/>
              <a:t>веома</a:t>
            </a:r>
            <a:r>
              <a:rPr lang="vi-VN" dirty="0" smtClean="0"/>
              <a:t> </a:t>
            </a:r>
            <a:r>
              <a:rPr lang="sr-Cyrl-CS" dirty="0" smtClean="0"/>
              <a:t>ретки</a:t>
            </a:r>
            <a:r>
              <a:rPr lang="vi-VN" dirty="0" smtClean="0"/>
              <a:t> </a:t>
            </a:r>
            <a:r>
              <a:rPr lang="sr-Cyrl-CS" dirty="0" smtClean="0"/>
              <a:t>код</a:t>
            </a:r>
            <a:r>
              <a:rPr lang="vi-VN" dirty="0" smtClean="0"/>
              <a:t> </a:t>
            </a:r>
            <a:r>
              <a:rPr lang="sr-Cyrl-CS" dirty="0" smtClean="0"/>
              <a:t>људи</a:t>
            </a:r>
            <a:r>
              <a:rPr lang="vi-VN" dirty="0" smtClean="0"/>
              <a:t> </a:t>
            </a:r>
            <a:r>
              <a:rPr lang="sr-Cyrl-CS" dirty="0" smtClean="0"/>
              <a:t>и</a:t>
            </a:r>
            <a:r>
              <a:rPr lang="vi-VN" dirty="0" smtClean="0"/>
              <a:t> </a:t>
            </a:r>
            <a:r>
              <a:rPr lang="sr-Cyrl-CS" dirty="0" smtClean="0"/>
              <a:t>јављају</a:t>
            </a:r>
            <a:r>
              <a:rPr lang="vi-VN" dirty="0" smtClean="0"/>
              <a:t> </a:t>
            </a:r>
            <a:r>
              <a:rPr lang="sr-Cyrl-CS" dirty="0" smtClean="0"/>
              <a:t>се</a:t>
            </a:r>
            <a:r>
              <a:rPr lang="vi-VN" dirty="0" smtClean="0"/>
              <a:t> </a:t>
            </a:r>
            <a:r>
              <a:rPr lang="sr-Cyrl-CS" dirty="0" smtClean="0"/>
              <a:t>у</a:t>
            </a:r>
            <a:r>
              <a:rPr lang="vi-VN" dirty="0" smtClean="0"/>
              <a:t> </a:t>
            </a:r>
            <a:r>
              <a:rPr lang="sr-Cyrl-CS" dirty="0" smtClean="0"/>
              <a:t>форми</a:t>
            </a:r>
            <a:r>
              <a:rPr lang="vi-VN" dirty="0" smtClean="0"/>
              <a:t> </a:t>
            </a:r>
            <a:r>
              <a:rPr lang="sr-Cyrl-CS" dirty="0" smtClean="0"/>
              <a:t>кожних</a:t>
            </a:r>
            <a:r>
              <a:rPr lang="vi-VN" dirty="0" smtClean="0"/>
              <a:t> </a:t>
            </a:r>
            <a:r>
              <a:rPr lang="sr-Cyrl-CS" dirty="0" smtClean="0"/>
              <a:t>поремећаја</a:t>
            </a:r>
            <a:r>
              <a:rPr lang="vi-VN" dirty="0" smtClean="0"/>
              <a:t>.</a:t>
            </a:r>
          </a:p>
          <a:p>
            <a:r>
              <a:rPr lang="sr-Cyrl-CS" b="1" dirty="0" smtClean="0"/>
              <a:t>Повољни</a:t>
            </a:r>
            <a:r>
              <a:rPr lang="vi-VN" b="1" dirty="0" smtClean="0"/>
              <a:t> </a:t>
            </a:r>
            <a:r>
              <a:rPr lang="sr-Cyrl-CS" b="1" dirty="0" smtClean="0"/>
              <a:t>здравствени</a:t>
            </a:r>
            <a:r>
              <a:rPr lang="vi-VN" b="1" dirty="0" smtClean="0"/>
              <a:t> </a:t>
            </a:r>
            <a:r>
              <a:rPr lang="sr-Cyrl-CS" b="1" dirty="0" smtClean="0"/>
              <a:t>ефекти</a:t>
            </a:r>
            <a:r>
              <a:rPr lang="vi-VN" b="1" dirty="0" smtClean="0"/>
              <a:t> </a:t>
            </a:r>
            <a:r>
              <a:rPr lang="sr-Cyrl-CS" b="1" dirty="0" smtClean="0"/>
              <a:t>који</a:t>
            </a:r>
            <a:r>
              <a:rPr lang="vi-VN" b="1" dirty="0" smtClean="0"/>
              <a:t> </a:t>
            </a:r>
            <a:r>
              <a:rPr lang="sr-Cyrl-CS" b="1" dirty="0" smtClean="0"/>
              <a:t>се</a:t>
            </a:r>
            <a:r>
              <a:rPr lang="vi-VN" b="1" dirty="0" smtClean="0"/>
              <a:t> </a:t>
            </a:r>
            <a:r>
              <a:rPr lang="sr-Cyrl-CS" b="1" dirty="0" smtClean="0"/>
              <a:t>приписују</a:t>
            </a:r>
            <a:r>
              <a:rPr lang="vi-VN" b="1" dirty="0" smtClean="0"/>
              <a:t> </a:t>
            </a:r>
            <a:r>
              <a:rPr lang="sr-Cyrl-CS" b="1" dirty="0" smtClean="0"/>
              <a:t>омега</a:t>
            </a:r>
            <a:r>
              <a:rPr lang="vi-VN" b="1" dirty="0" smtClean="0"/>
              <a:t>-3 </a:t>
            </a:r>
            <a:r>
              <a:rPr lang="sr-Cyrl-CS" b="1" dirty="0" smtClean="0"/>
              <a:t>масним</a:t>
            </a:r>
            <a:r>
              <a:rPr lang="vi-VN" b="1" dirty="0" smtClean="0"/>
              <a:t> </a:t>
            </a:r>
            <a:r>
              <a:rPr lang="sr-Cyrl-CS" b="1" dirty="0" smtClean="0"/>
              <a:t>киселинама</a:t>
            </a:r>
            <a:r>
              <a:rPr lang="vi-VN" dirty="0" smtClean="0"/>
              <a:t> – </a:t>
            </a:r>
            <a:r>
              <a:rPr lang="sr-Cyrl-CS" dirty="0" smtClean="0"/>
              <a:t>Резултати</a:t>
            </a:r>
            <a:r>
              <a:rPr lang="vi-VN" dirty="0" smtClean="0"/>
              <a:t> </a:t>
            </a:r>
            <a:r>
              <a:rPr lang="sr-Cyrl-CS" dirty="0" smtClean="0"/>
              <a:t>великог</a:t>
            </a:r>
            <a:r>
              <a:rPr lang="vi-VN" dirty="0" smtClean="0"/>
              <a:t> </a:t>
            </a:r>
            <a:r>
              <a:rPr lang="sr-Cyrl-CS" dirty="0" smtClean="0"/>
              <a:t>броја</a:t>
            </a:r>
            <a:r>
              <a:rPr lang="vi-VN" dirty="0" smtClean="0"/>
              <a:t> </a:t>
            </a:r>
            <a:r>
              <a:rPr lang="sr-Cyrl-CS" dirty="0" smtClean="0"/>
              <a:t>истраживања</a:t>
            </a:r>
            <a:r>
              <a:rPr lang="vi-VN" dirty="0" smtClean="0"/>
              <a:t> </a:t>
            </a:r>
            <a:r>
              <a:rPr lang="sr-Cyrl-CS" dirty="0" smtClean="0"/>
              <a:t>указују</a:t>
            </a:r>
            <a:r>
              <a:rPr lang="vi-VN" dirty="0" smtClean="0"/>
              <a:t> </a:t>
            </a:r>
            <a:r>
              <a:rPr lang="sr-Cyrl-CS" dirty="0" smtClean="0"/>
              <a:t>да</a:t>
            </a:r>
            <a:r>
              <a:rPr lang="vi-VN" dirty="0" smtClean="0"/>
              <a:t> </a:t>
            </a:r>
            <a:r>
              <a:rPr lang="sr-Cyrl-CS" dirty="0" smtClean="0"/>
              <a:t>би</a:t>
            </a:r>
            <a:r>
              <a:rPr lang="vi-VN" dirty="0" smtClean="0"/>
              <a:t> </a:t>
            </a:r>
            <a:r>
              <a:rPr lang="sr-Cyrl-CS" dirty="0" smtClean="0"/>
              <a:t>омега</a:t>
            </a:r>
            <a:r>
              <a:rPr lang="vi-VN" dirty="0" smtClean="0"/>
              <a:t>-3 </a:t>
            </a:r>
            <a:r>
              <a:rPr lang="sr-Cyrl-CS" dirty="0" smtClean="0"/>
              <a:t>масне</a:t>
            </a:r>
            <a:r>
              <a:rPr lang="vi-VN" dirty="0" smtClean="0"/>
              <a:t> </a:t>
            </a:r>
            <a:r>
              <a:rPr lang="sr-Cyrl-CS" dirty="0" smtClean="0"/>
              <a:t>киселине</a:t>
            </a:r>
            <a:r>
              <a:rPr lang="vi-VN" dirty="0" smtClean="0"/>
              <a:t> </a:t>
            </a:r>
            <a:r>
              <a:rPr lang="sr-Cyrl-CS" dirty="0" smtClean="0"/>
              <a:t>могле</a:t>
            </a:r>
            <a:r>
              <a:rPr lang="vi-VN" dirty="0" smtClean="0"/>
              <a:t> </a:t>
            </a:r>
            <a:r>
              <a:rPr lang="sr-Cyrl-CS" dirty="0" smtClean="0"/>
              <a:t>повољно</a:t>
            </a:r>
            <a:r>
              <a:rPr lang="vi-VN" dirty="0" smtClean="0"/>
              <a:t> </a:t>
            </a:r>
            <a:r>
              <a:rPr lang="sr-Cyrl-CS" dirty="0" smtClean="0"/>
              <a:t>утицати</a:t>
            </a:r>
            <a:r>
              <a:rPr lang="vi-VN" dirty="0" smtClean="0"/>
              <a:t> </a:t>
            </a:r>
            <a:r>
              <a:rPr lang="sr-Cyrl-CS" dirty="0" smtClean="0"/>
              <a:t>на</a:t>
            </a:r>
            <a:r>
              <a:rPr lang="vi-VN" dirty="0" smtClean="0"/>
              <a:t> </a:t>
            </a:r>
            <a:r>
              <a:rPr lang="sr-Cyrl-CS" dirty="0" smtClean="0"/>
              <a:t>метаболизам</a:t>
            </a:r>
            <a:r>
              <a:rPr lang="vi-VN" dirty="0" smtClean="0"/>
              <a:t> </a:t>
            </a:r>
            <a:r>
              <a:rPr lang="sr-Cyrl-CS" dirty="0" smtClean="0"/>
              <a:t>холестерола</a:t>
            </a:r>
            <a:r>
              <a:rPr lang="vi-VN" dirty="0" smtClean="0"/>
              <a:t>, </a:t>
            </a:r>
            <a:r>
              <a:rPr lang="sr-Cyrl-CS" dirty="0" smtClean="0"/>
              <a:t>метаболизам</a:t>
            </a:r>
            <a:r>
              <a:rPr lang="vi-VN" dirty="0" smtClean="0"/>
              <a:t> </a:t>
            </a:r>
            <a:r>
              <a:rPr lang="sr-Cyrl-CS" dirty="0" smtClean="0"/>
              <a:t>липопротеина</a:t>
            </a:r>
            <a:r>
              <a:rPr lang="vi-VN" dirty="0" smtClean="0"/>
              <a:t>, </a:t>
            </a:r>
            <a:r>
              <a:rPr lang="sr-Cyrl-CS" dirty="0" smtClean="0"/>
              <a:t>формирање</a:t>
            </a:r>
            <a:r>
              <a:rPr lang="vi-VN" dirty="0" smtClean="0"/>
              <a:t> </a:t>
            </a:r>
            <a:r>
              <a:rPr lang="sr-Cyrl-CS" dirty="0" smtClean="0"/>
              <a:t>еикозаноида</a:t>
            </a:r>
            <a:r>
              <a:rPr lang="vi-VN" dirty="0" smtClean="0"/>
              <a:t>, </a:t>
            </a:r>
            <a:r>
              <a:rPr lang="sr-Cyrl-CS" dirty="0" smtClean="0"/>
              <a:t>експресију</a:t>
            </a:r>
            <a:r>
              <a:rPr lang="vi-VN" dirty="0" smtClean="0"/>
              <a:t> </a:t>
            </a:r>
            <a:r>
              <a:rPr lang="sr-Cyrl-CS" dirty="0" smtClean="0"/>
              <a:t>одређених</a:t>
            </a:r>
            <a:r>
              <a:rPr lang="vi-VN" dirty="0" smtClean="0"/>
              <a:t> </a:t>
            </a:r>
            <a:r>
              <a:rPr lang="sr-Cyrl-CS" dirty="0" smtClean="0"/>
              <a:t>гена</a:t>
            </a:r>
            <a:r>
              <a:rPr lang="vi-VN" dirty="0" smtClean="0"/>
              <a:t>, </a:t>
            </a:r>
            <a:r>
              <a:rPr lang="sr-Cyrl-CS" dirty="0" smtClean="0"/>
              <a:t>крвни</a:t>
            </a:r>
            <a:r>
              <a:rPr lang="vi-VN" dirty="0" smtClean="0"/>
              <a:t> </a:t>
            </a:r>
            <a:r>
              <a:rPr lang="sr-Cyrl-CS" dirty="0" smtClean="0"/>
              <a:t>притисак</a:t>
            </a:r>
            <a:r>
              <a:rPr lang="vi-VN" dirty="0" smtClean="0"/>
              <a:t> </a:t>
            </a:r>
            <a:r>
              <a:rPr lang="sr-Cyrl-CS" dirty="0" smtClean="0"/>
              <a:t>и</a:t>
            </a:r>
            <a:r>
              <a:rPr lang="vi-VN" dirty="0" smtClean="0"/>
              <a:t> </a:t>
            </a:r>
            <a:r>
              <a:rPr lang="sr-Cyrl-CS" dirty="0" smtClean="0"/>
              <a:t>аритмију</a:t>
            </a:r>
            <a:r>
              <a:rPr lang="vi-VN" dirty="0" smtClean="0"/>
              <a:t>; </a:t>
            </a:r>
            <a:r>
              <a:rPr lang="sr-Cyrl-CS" dirty="0" smtClean="0"/>
              <a:t>такође</a:t>
            </a:r>
            <a:r>
              <a:rPr lang="vi-VN" dirty="0" smtClean="0"/>
              <a:t> </a:t>
            </a:r>
            <a:r>
              <a:rPr lang="sr-Cyrl-CS" dirty="0" smtClean="0"/>
              <a:t>постоје</a:t>
            </a:r>
            <a:r>
              <a:rPr lang="vi-VN" dirty="0" smtClean="0"/>
              <a:t> </a:t>
            </a:r>
            <a:r>
              <a:rPr lang="sr-Cyrl-CS" dirty="0" smtClean="0"/>
              <a:t>подаци</a:t>
            </a:r>
            <a:r>
              <a:rPr lang="vi-VN" dirty="0" smtClean="0"/>
              <a:t> </a:t>
            </a:r>
            <a:r>
              <a:rPr lang="sr-Cyrl-CS" dirty="0" smtClean="0"/>
              <a:t>о</a:t>
            </a:r>
            <a:r>
              <a:rPr lang="vi-VN" dirty="0" smtClean="0"/>
              <a:t> </a:t>
            </a:r>
            <a:r>
              <a:rPr lang="sr-Cyrl-CS" dirty="0" smtClean="0"/>
              <a:t>имуносупресорном</a:t>
            </a:r>
            <a:r>
              <a:rPr lang="vi-VN" dirty="0" smtClean="0"/>
              <a:t> </a:t>
            </a:r>
            <a:r>
              <a:rPr lang="sr-Cyrl-CS" dirty="0" smtClean="0"/>
              <a:t>деловању</a:t>
            </a:r>
            <a:r>
              <a:rPr lang="vi-VN" dirty="0" smtClean="0"/>
              <a:t> </a:t>
            </a:r>
            <a:r>
              <a:rPr lang="sr-Cyrl-CS" dirty="0" smtClean="0"/>
              <a:t>ових</a:t>
            </a:r>
            <a:r>
              <a:rPr lang="vi-VN" dirty="0" smtClean="0"/>
              <a:t> </a:t>
            </a:r>
            <a:r>
              <a:rPr lang="sr-Cyrl-CS" dirty="0" smtClean="0"/>
              <a:t>нутри</a:t>
            </a:r>
            <a:r>
              <a:rPr lang="en-US" dirty="0" smtClean="0"/>
              <a:t>j</a:t>
            </a:r>
            <a:r>
              <a:rPr lang="sr-Cyrl-CS" dirty="0" smtClean="0"/>
              <a:t>ената</a:t>
            </a:r>
            <a:r>
              <a:rPr lang="vi-VN" dirty="0" smtClean="0"/>
              <a:t>.</a:t>
            </a:r>
          </a:p>
        </p:txBody>
      </p:sp>
    </p:spTree>
    <p:extLst>
      <p:ext uri="{BB962C8B-B14F-4D97-AF65-F5344CB8AC3E}">
        <p14:creationId xmlns:p14="http://schemas.microsoft.com/office/powerpoint/2010/main" val="9185993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r>
              <a:rPr lang="sr-Cyrl-CS" b="1" dirty="0"/>
              <a:t>Опрез</a:t>
            </a:r>
            <a:r>
              <a:rPr lang="vi-VN" dirty="0"/>
              <a:t> </a:t>
            </a:r>
            <a:r>
              <a:rPr lang="sr-Cyrl-CS" dirty="0"/>
              <a:t>је</a:t>
            </a:r>
            <a:r>
              <a:rPr lang="vi-VN" dirty="0"/>
              <a:t> </a:t>
            </a:r>
            <a:r>
              <a:rPr lang="sr-Cyrl-CS" dirty="0"/>
              <a:t>потребан</a:t>
            </a:r>
            <a:r>
              <a:rPr lang="vi-VN" dirty="0"/>
              <a:t> </a:t>
            </a:r>
            <a:r>
              <a:rPr lang="sr-Cyrl-CS" dirty="0"/>
              <a:t>код</a:t>
            </a:r>
            <a:r>
              <a:rPr lang="vi-VN" dirty="0"/>
              <a:t> </a:t>
            </a:r>
            <a:r>
              <a:rPr lang="sr-Cyrl-CS" dirty="0"/>
              <a:t>особа</a:t>
            </a:r>
            <a:r>
              <a:rPr lang="vi-VN" dirty="0"/>
              <a:t> </a:t>
            </a:r>
            <a:r>
              <a:rPr lang="sr-Cyrl-CS" dirty="0"/>
              <a:t>које</a:t>
            </a:r>
            <a:r>
              <a:rPr lang="vi-VN" dirty="0"/>
              <a:t> </a:t>
            </a:r>
            <a:r>
              <a:rPr lang="sr-Cyrl-CS" dirty="0"/>
              <a:t>су</a:t>
            </a:r>
            <a:r>
              <a:rPr lang="vi-VN" dirty="0"/>
              <a:t> </a:t>
            </a:r>
            <a:r>
              <a:rPr lang="sr-Cyrl-CS" dirty="0"/>
              <a:t>на</a:t>
            </a:r>
            <a:r>
              <a:rPr lang="vi-VN" dirty="0"/>
              <a:t> </a:t>
            </a:r>
            <a:r>
              <a:rPr lang="sr-Cyrl-CS" dirty="0"/>
              <a:t>терапији</a:t>
            </a:r>
            <a:r>
              <a:rPr lang="vi-VN" dirty="0"/>
              <a:t> </a:t>
            </a:r>
            <a:r>
              <a:rPr lang="sr-Cyrl-CS" dirty="0"/>
              <a:t>варфарином</a:t>
            </a:r>
            <a:r>
              <a:rPr lang="vi-VN" dirty="0"/>
              <a:t> (</a:t>
            </a:r>
            <a:r>
              <a:rPr lang="sr-Cyrl-CS" dirty="0"/>
              <a:t>због</a:t>
            </a:r>
            <a:r>
              <a:rPr lang="vi-VN" dirty="0"/>
              <a:t> </a:t>
            </a:r>
            <a:r>
              <a:rPr lang="sr-Cyrl-CS" dirty="0"/>
              <a:t>могућег</a:t>
            </a:r>
            <a:r>
              <a:rPr lang="vi-VN" dirty="0"/>
              <a:t> </a:t>
            </a:r>
            <a:r>
              <a:rPr lang="sr-Cyrl-CS" dirty="0"/>
              <a:t>антитромботског</a:t>
            </a:r>
            <a:r>
              <a:rPr lang="vi-VN" dirty="0"/>
              <a:t> </a:t>
            </a:r>
            <a:r>
              <a:rPr lang="sr-Cyrl-CS" dirty="0"/>
              <a:t>деловања</a:t>
            </a:r>
            <a:r>
              <a:rPr lang="vi-VN" dirty="0"/>
              <a:t> </a:t>
            </a:r>
            <a:r>
              <a:rPr lang="sr-Cyrl-CS" dirty="0"/>
              <a:t>Е</a:t>
            </a:r>
            <a:r>
              <a:rPr lang="en-US" dirty="0"/>
              <a:t>P</a:t>
            </a:r>
            <a:r>
              <a:rPr lang="sr-Cyrl-CS" dirty="0"/>
              <a:t>А</a:t>
            </a:r>
            <a:r>
              <a:rPr lang="vi-VN" dirty="0"/>
              <a:t> </a:t>
            </a:r>
            <a:r>
              <a:rPr lang="sr-Cyrl-CS" dirty="0"/>
              <a:t>и</a:t>
            </a:r>
            <a:r>
              <a:rPr lang="vi-VN" dirty="0"/>
              <a:t> </a:t>
            </a:r>
            <a:r>
              <a:rPr lang="en-US" dirty="0"/>
              <a:t>DH</a:t>
            </a:r>
            <a:r>
              <a:rPr lang="sr-Cyrl-CS" dirty="0"/>
              <a:t>А</a:t>
            </a:r>
            <a:r>
              <a:rPr lang="vi-VN" dirty="0"/>
              <a:t>), </a:t>
            </a:r>
            <a:r>
              <a:rPr lang="sr-Cyrl-CS" dirty="0"/>
              <a:t>код</a:t>
            </a:r>
            <a:r>
              <a:rPr lang="vi-VN" dirty="0"/>
              <a:t> </a:t>
            </a:r>
            <a:r>
              <a:rPr lang="sr-Cyrl-CS" dirty="0"/>
              <a:t>особа</a:t>
            </a:r>
            <a:r>
              <a:rPr lang="vi-VN" dirty="0"/>
              <a:t> </a:t>
            </a:r>
            <a:r>
              <a:rPr lang="sr-Cyrl-CS" dirty="0"/>
              <a:t>које</a:t>
            </a:r>
            <a:r>
              <a:rPr lang="vi-VN" dirty="0"/>
              <a:t> </a:t>
            </a:r>
            <a:r>
              <a:rPr lang="sr-Cyrl-CS" dirty="0"/>
              <a:t>болују</a:t>
            </a:r>
            <a:r>
              <a:rPr lang="vi-VN" dirty="0"/>
              <a:t> </a:t>
            </a:r>
            <a:r>
              <a:rPr lang="sr-Cyrl-CS" dirty="0"/>
              <a:t>од</a:t>
            </a:r>
            <a:r>
              <a:rPr lang="vi-VN" dirty="0"/>
              <a:t> </a:t>
            </a:r>
            <a:r>
              <a:rPr lang="sr-Cyrl-CS" dirty="0"/>
              <a:t>хемофилије</a:t>
            </a:r>
            <a:r>
              <a:rPr lang="vi-VN" dirty="0"/>
              <a:t> </a:t>
            </a:r>
            <a:r>
              <a:rPr lang="sr-Cyrl-CS" dirty="0"/>
              <a:t>и</a:t>
            </a:r>
            <a:r>
              <a:rPr lang="vi-VN" dirty="0"/>
              <a:t> </a:t>
            </a:r>
            <a:r>
              <a:rPr lang="sr-Cyrl-CS" dirty="0"/>
              <a:t>код</a:t>
            </a:r>
            <a:r>
              <a:rPr lang="vi-VN" dirty="0"/>
              <a:t> </a:t>
            </a:r>
            <a:r>
              <a:rPr lang="sr-Cyrl-CS" dirty="0"/>
              <a:t>дијабетичара</a:t>
            </a:r>
            <a:r>
              <a:rPr lang="vi-VN" dirty="0"/>
              <a:t>. </a:t>
            </a:r>
            <a:endParaRPr lang="sr-Latn-RS" dirty="0"/>
          </a:p>
          <a:p>
            <a:pPr>
              <a:buNone/>
            </a:pPr>
            <a:r>
              <a:rPr lang="sr-Latn-RS" dirty="0"/>
              <a:t>	</a:t>
            </a:r>
            <a:endParaRPr lang="vi-VN" dirty="0"/>
          </a:p>
          <a:p>
            <a:r>
              <a:rPr lang="sr-Cyrl-CS" b="1" dirty="0"/>
              <a:t>Интеракције</a:t>
            </a:r>
            <a:r>
              <a:rPr lang="vi-VN" b="1" dirty="0"/>
              <a:t> </a:t>
            </a:r>
            <a:r>
              <a:rPr lang="sr-Cyrl-CS" b="1" dirty="0"/>
              <a:t>омега</a:t>
            </a:r>
            <a:r>
              <a:rPr lang="vi-VN" b="1" dirty="0"/>
              <a:t>-3 </a:t>
            </a:r>
            <a:r>
              <a:rPr lang="sr-Cyrl-CS" b="1" dirty="0"/>
              <a:t>масних</a:t>
            </a:r>
            <a:r>
              <a:rPr lang="vi-VN" b="1" dirty="0"/>
              <a:t> </a:t>
            </a:r>
            <a:r>
              <a:rPr lang="sr-Cyrl-CS" b="1" dirty="0"/>
              <a:t>киселина</a:t>
            </a:r>
            <a:r>
              <a:rPr lang="vi-VN" b="1" dirty="0"/>
              <a:t> </a:t>
            </a:r>
            <a:r>
              <a:rPr lang="sr-Cyrl-CS" b="1" dirty="0"/>
              <a:t>са</a:t>
            </a:r>
            <a:r>
              <a:rPr lang="vi-VN" b="1" dirty="0"/>
              <a:t> </a:t>
            </a:r>
            <a:r>
              <a:rPr lang="sr-Cyrl-CS" b="1" dirty="0"/>
              <a:t>лековима</a:t>
            </a:r>
            <a:r>
              <a:rPr lang="vi-VN" b="1" dirty="0"/>
              <a:t>, </a:t>
            </a:r>
            <a:r>
              <a:rPr lang="sr-Cyrl-CS" b="1" dirty="0"/>
              <a:t>храном</a:t>
            </a:r>
            <a:r>
              <a:rPr lang="vi-VN" b="1" dirty="0"/>
              <a:t> </a:t>
            </a:r>
            <a:r>
              <a:rPr lang="sr-Cyrl-CS" b="1" dirty="0"/>
              <a:t>и</a:t>
            </a:r>
            <a:r>
              <a:rPr lang="vi-VN" b="1" dirty="0"/>
              <a:t> </a:t>
            </a:r>
            <a:r>
              <a:rPr lang="sr-Cyrl-CS" b="1" dirty="0"/>
              <a:t>суплементима</a:t>
            </a:r>
            <a:r>
              <a:rPr lang="vi-VN" dirty="0"/>
              <a:t> – </a:t>
            </a:r>
            <a:r>
              <a:rPr lang="sr-Cyrl-CS" dirty="0" smtClean="0"/>
              <a:t>ЕРА</a:t>
            </a:r>
            <a:r>
              <a:rPr lang="vi-VN" dirty="0" smtClean="0"/>
              <a:t> </a:t>
            </a:r>
            <a:r>
              <a:rPr lang="sr-Cyrl-CS" dirty="0"/>
              <a:t>из</a:t>
            </a:r>
            <a:r>
              <a:rPr lang="vi-VN" dirty="0"/>
              <a:t> </a:t>
            </a:r>
            <a:r>
              <a:rPr lang="sr-Cyrl-CS" dirty="0"/>
              <a:t>суплемената</a:t>
            </a:r>
            <a:r>
              <a:rPr lang="vi-VN" dirty="0"/>
              <a:t> </a:t>
            </a:r>
            <a:r>
              <a:rPr lang="sr-Cyrl-CS" dirty="0"/>
              <a:t>може</a:t>
            </a:r>
            <a:r>
              <a:rPr lang="vi-VN" dirty="0"/>
              <a:t> </a:t>
            </a:r>
            <a:r>
              <a:rPr lang="sr-Cyrl-CS" dirty="0"/>
              <a:t>ступити</a:t>
            </a:r>
            <a:r>
              <a:rPr lang="vi-VN" dirty="0"/>
              <a:t> </a:t>
            </a:r>
            <a:r>
              <a:rPr lang="sr-Cyrl-CS" dirty="0"/>
              <a:t>у</a:t>
            </a:r>
            <a:r>
              <a:rPr lang="vi-VN" dirty="0"/>
              <a:t> </a:t>
            </a:r>
            <a:r>
              <a:rPr lang="sr-Cyrl-CS" dirty="0"/>
              <a:t>интеракцију</a:t>
            </a:r>
            <a:r>
              <a:rPr lang="vi-VN" dirty="0"/>
              <a:t> </a:t>
            </a:r>
            <a:r>
              <a:rPr lang="sr-Cyrl-CS" dirty="0"/>
              <a:t>са</a:t>
            </a:r>
            <a:r>
              <a:rPr lang="vi-VN" dirty="0"/>
              <a:t> </a:t>
            </a:r>
            <a:r>
              <a:rPr lang="sr-Cyrl-CS" dirty="0"/>
              <a:t>аспирином</a:t>
            </a:r>
            <a:r>
              <a:rPr lang="vi-VN" dirty="0"/>
              <a:t> </a:t>
            </a:r>
            <a:r>
              <a:rPr lang="sr-Cyrl-CS" dirty="0"/>
              <a:t>и</a:t>
            </a:r>
            <a:r>
              <a:rPr lang="vi-VN" dirty="0"/>
              <a:t> </a:t>
            </a:r>
            <a:r>
              <a:rPr lang="sr-Cyrl-CS" dirty="0"/>
              <a:t>другим</a:t>
            </a:r>
            <a:r>
              <a:rPr lang="vi-VN" dirty="0"/>
              <a:t> </a:t>
            </a:r>
            <a:r>
              <a:rPr lang="sr-Cyrl-CS" dirty="0"/>
              <a:t>нестероидним</a:t>
            </a:r>
            <a:r>
              <a:rPr lang="vi-VN" dirty="0"/>
              <a:t> </a:t>
            </a:r>
            <a:r>
              <a:rPr lang="sr-Cyrl-CS" dirty="0"/>
              <a:t>антиинфламаторним</a:t>
            </a:r>
            <a:r>
              <a:rPr lang="vi-VN" dirty="0"/>
              <a:t> </a:t>
            </a:r>
            <a:r>
              <a:rPr lang="sr-Cyrl-CS" dirty="0"/>
              <a:t>лековима</a:t>
            </a:r>
            <a:r>
              <a:rPr lang="vi-VN" dirty="0"/>
              <a:t> </a:t>
            </a:r>
            <a:r>
              <a:rPr lang="sr-Cyrl-CS" dirty="0"/>
              <a:t>и</a:t>
            </a:r>
            <a:r>
              <a:rPr lang="vi-VN" dirty="0"/>
              <a:t> </a:t>
            </a:r>
            <a:r>
              <a:rPr lang="sr-Cyrl-CS" dirty="0"/>
              <a:t>биљкама</a:t>
            </a:r>
            <a:r>
              <a:rPr lang="vi-VN" dirty="0"/>
              <a:t> </a:t>
            </a:r>
            <a:r>
              <a:rPr lang="sr-Cyrl-CS" dirty="0"/>
              <a:t>као</a:t>
            </a:r>
            <a:r>
              <a:rPr lang="vi-VN" dirty="0"/>
              <a:t> </a:t>
            </a:r>
            <a:r>
              <a:rPr lang="sr-Cyrl-CS" dirty="0"/>
              <a:t>што</a:t>
            </a:r>
            <a:r>
              <a:rPr lang="vi-VN" dirty="0"/>
              <a:t> </a:t>
            </a:r>
            <a:r>
              <a:rPr lang="sr-Cyrl-CS" dirty="0"/>
              <a:t>су</a:t>
            </a:r>
            <a:r>
              <a:rPr lang="vi-VN" dirty="0"/>
              <a:t> </a:t>
            </a:r>
            <a:r>
              <a:rPr lang="sr-Cyrl-CS" dirty="0"/>
              <a:t>бели</a:t>
            </a:r>
            <a:r>
              <a:rPr lang="vi-VN" dirty="0"/>
              <a:t> </a:t>
            </a:r>
            <a:r>
              <a:rPr lang="sr-Cyrl-CS" dirty="0"/>
              <a:t>лук</a:t>
            </a:r>
            <a:r>
              <a:rPr lang="vi-VN" dirty="0"/>
              <a:t> </a:t>
            </a:r>
            <a:r>
              <a:rPr lang="sr-Cyrl-CS" dirty="0"/>
              <a:t>и</a:t>
            </a:r>
            <a:r>
              <a:rPr lang="vi-VN" dirty="0"/>
              <a:t> </a:t>
            </a:r>
            <a:r>
              <a:rPr lang="sr-Cyrl-CS" dirty="0"/>
              <a:t>гинко</a:t>
            </a:r>
            <a:r>
              <a:rPr lang="vi-VN" dirty="0"/>
              <a:t>.</a:t>
            </a:r>
          </a:p>
          <a:p>
            <a:endParaRPr lang="sr-Latn-RS" dirty="0"/>
          </a:p>
        </p:txBody>
      </p:sp>
    </p:spTree>
    <p:extLst>
      <p:ext uri="{BB962C8B-B14F-4D97-AF65-F5344CB8AC3E}">
        <p14:creationId xmlns:p14="http://schemas.microsoft.com/office/powerpoint/2010/main" val="38852169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normAutofit/>
          </a:bodyPr>
          <a:lstStyle/>
          <a:p>
            <a:r>
              <a:rPr lang="sr-Cyrl-CS" sz="3600" b="1" smtClean="0">
                <a:latin typeface="Times New Roman" pitchFamily="18" charset="0"/>
                <a:cs typeface="Times New Roman" pitchFamily="18" charset="0"/>
              </a:rPr>
              <a:t>О</a:t>
            </a:r>
            <a:r>
              <a:rPr lang="sr-Cyrl-RS" sz="3600" b="1" smtClean="0">
                <a:latin typeface="Times New Roman" pitchFamily="18" charset="0"/>
                <a:cs typeface="Times New Roman" pitchFamily="18" charset="0"/>
              </a:rPr>
              <a:t>мега</a:t>
            </a:r>
            <a:r>
              <a:rPr lang="en-US" sz="3600" b="1" dirty="0" smtClean="0">
                <a:latin typeface="Times New Roman" pitchFamily="18" charset="0"/>
                <a:cs typeface="Times New Roman" pitchFamily="18" charset="0"/>
              </a:rPr>
              <a:t>-6 </a:t>
            </a:r>
            <a:r>
              <a:rPr lang="sr-Cyrl-RS" sz="3600" b="1" dirty="0" smtClean="0">
                <a:latin typeface="Times New Roman" pitchFamily="18" charset="0"/>
                <a:cs typeface="Times New Roman" pitchFamily="18" charset="0"/>
              </a:rPr>
              <a:t>масне киселине</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0" y="914400"/>
            <a:ext cx="9144000" cy="5943600"/>
          </a:xfrm>
        </p:spPr>
        <p:txBody>
          <a:bodyPr>
            <a:normAutofit/>
          </a:bodyPr>
          <a:lstStyle/>
          <a:p>
            <a:r>
              <a:rPr lang="sr-Cyrl-CS" sz="2400" dirty="0" smtClean="0"/>
              <a:t>Најважније</a:t>
            </a:r>
            <a:r>
              <a:rPr lang="en-US" sz="2400" dirty="0" smtClean="0"/>
              <a:t> </a:t>
            </a:r>
            <a:r>
              <a:rPr lang="sr-Cyrl-CS" sz="2400" dirty="0" smtClean="0"/>
              <a:t>омега</a:t>
            </a:r>
            <a:r>
              <a:rPr lang="en-US" sz="2400" dirty="0" smtClean="0"/>
              <a:t>-6 </a:t>
            </a:r>
            <a:r>
              <a:rPr lang="sr-Cyrl-CS" sz="2400" dirty="0" smtClean="0"/>
              <a:t>масне</a:t>
            </a:r>
            <a:r>
              <a:rPr lang="en-US" sz="2400" dirty="0" smtClean="0"/>
              <a:t> </a:t>
            </a:r>
            <a:r>
              <a:rPr lang="sr-Cyrl-CS" sz="2400" dirty="0" smtClean="0"/>
              <a:t>киселине</a:t>
            </a:r>
            <a:r>
              <a:rPr lang="en-US" sz="2400" dirty="0" smtClean="0"/>
              <a:t> </a:t>
            </a:r>
            <a:r>
              <a:rPr lang="sr-Cyrl-CS" sz="2400" dirty="0" smtClean="0"/>
              <a:t>за</a:t>
            </a:r>
            <a:r>
              <a:rPr lang="en-US" sz="2400" dirty="0" smtClean="0"/>
              <a:t> </a:t>
            </a:r>
            <a:r>
              <a:rPr lang="sr-Cyrl-CS" sz="2400" dirty="0" smtClean="0"/>
              <a:t>организам</a:t>
            </a:r>
            <a:r>
              <a:rPr lang="en-US" sz="2400" dirty="0" smtClean="0"/>
              <a:t> </a:t>
            </a:r>
            <a:r>
              <a:rPr lang="sr-Cyrl-CS" sz="2400" dirty="0" smtClean="0"/>
              <a:t>су</a:t>
            </a:r>
            <a:r>
              <a:rPr lang="en-US" sz="2400" dirty="0" smtClean="0"/>
              <a:t> </a:t>
            </a:r>
            <a:r>
              <a:rPr lang="sr-Cyrl-CS" sz="2400" dirty="0" smtClean="0"/>
              <a:t>линолна</a:t>
            </a:r>
            <a:r>
              <a:rPr lang="en-US" sz="2400" dirty="0" smtClean="0"/>
              <a:t> (</a:t>
            </a:r>
            <a:r>
              <a:rPr lang="en-US" sz="2400" dirty="0"/>
              <a:t>L</a:t>
            </a:r>
            <a:r>
              <a:rPr lang="sr-Cyrl-CS" sz="2400" dirty="0" smtClean="0"/>
              <a:t>А</a:t>
            </a:r>
            <a:r>
              <a:rPr lang="en-US" sz="2400" dirty="0" smtClean="0"/>
              <a:t>), </a:t>
            </a:r>
            <a:r>
              <a:rPr lang="sr-Cyrl-CS" sz="2400" dirty="0" smtClean="0"/>
              <a:t>гама</a:t>
            </a:r>
            <a:r>
              <a:rPr lang="en-US" sz="2400" dirty="0" smtClean="0"/>
              <a:t>-</a:t>
            </a:r>
            <a:r>
              <a:rPr lang="sr-Cyrl-CS" sz="2400" dirty="0" smtClean="0"/>
              <a:t>линоленска</a:t>
            </a:r>
            <a:r>
              <a:rPr lang="en-US" sz="2400" dirty="0" smtClean="0"/>
              <a:t> (GL</a:t>
            </a:r>
            <a:r>
              <a:rPr lang="sr-Cyrl-CS" sz="2400" dirty="0" smtClean="0"/>
              <a:t>А</a:t>
            </a:r>
            <a:r>
              <a:rPr lang="en-US" sz="2400" dirty="0" smtClean="0"/>
              <a:t>) </a:t>
            </a:r>
            <a:r>
              <a:rPr lang="sr-Cyrl-CS" sz="2400" dirty="0" smtClean="0"/>
              <a:t>и</a:t>
            </a:r>
            <a:r>
              <a:rPr lang="en-US" sz="2400" dirty="0" smtClean="0"/>
              <a:t> </a:t>
            </a:r>
            <a:r>
              <a:rPr lang="sr-Cyrl-CS" sz="2400" dirty="0" smtClean="0"/>
              <a:t>дуголанчана</a:t>
            </a:r>
            <a:r>
              <a:rPr lang="en-US" sz="2400" dirty="0" smtClean="0"/>
              <a:t> </a:t>
            </a:r>
            <a:r>
              <a:rPr lang="sr-Cyrl-CS" sz="2400" dirty="0" smtClean="0"/>
              <a:t>арахидонска</a:t>
            </a:r>
            <a:r>
              <a:rPr lang="en-US" sz="2400" dirty="0" smtClean="0"/>
              <a:t> </a:t>
            </a:r>
            <a:r>
              <a:rPr lang="sr-Cyrl-CS" sz="2400" dirty="0" smtClean="0"/>
              <a:t>киселина</a:t>
            </a:r>
            <a:r>
              <a:rPr lang="en-US" sz="2400" dirty="0" smtClean="0"/>
              <a:t> (</a:t>
            </a:r>
            <a:r>
              <a:rPr lang="sr-Cyrl-CS" sz="2400" dirty="0" smtClean="0"/>
              <a:t>АА</a:t>
            </a:r>
            <a:r>
              <a:rPr lang="en-US" sz="2400" dirty="0" smtClean="0"/>
              <a:t>). </a:t>
            </a:r>
            <a:endParaRPr lang="sr-Latn-RS" sz="2400" dirty="0" smtClean="0"/>
          </a:p>
          <a:p>
            <a:r>
              <a:rPr lang="sr-Cyrl-CS" sz="2400" dirty="0" smtClean="0"/>
              <a:t>То</a:t>
            </a:r>
            <a:r>
              <a:rPr lang="en-US" sz="2400" dirty="0" smtClean="0"/>
              <a:t> </a:t>
            </a:r>
            <a:r>
              <a:rPr lang="sr-Cyrl-CS" sz="2400" dirty="0" smtClean="0"/>
              <a:t>су</a:t>
            </a:r>
            <a:r>
              <a:rPr lang="en-US" sz="2400" dirty="0" smtClean="0"/>
              <a:t> </a:t>
            </a:r>
            <a:r>
              <a:rPr lang="sr-Cyrl-CS" sz="2400" dirty="0" smtClean="0"/>
              <a:t>киселине</a:t>
            </a:r>
            <a:r>
              <a:rPr lang="en-US" sz="2400" dirty="0" smtClean="0"/>
              <a:t> </a:t>
            </a:r>
            <a:r>
              <a:rPr lang="sr-Cyrl-CS" sz="2400" dirty="0" smtClean="0"/>
              <a:t>са</a:t>
            </a:r>
            <a:r>
              <a:rPr lang="en-US" sz="2400" dirty="0" smtClean="0"/>
              <a:t> 18, 18 </a:t>
            </a:r>
            <a:r>
              <a:rPr lang="sr-Cyrl-CS" sz="2400" dirty="0" smtClean="0"/>
              <a:t>и</a:t>
            </a:r>
            <a:r>
              <a:rPr lang="en-US" sz="2400" dirty="0" smtClean="0"/>
              <a:t> 20 </a:t>
            </a:r>
            <a:r>
              <a:rPr lang="sr-Cyrl-CS" sz="2400" dirty="0" smtClean="0"/>
              <a:t>угљеникових</a:t>
            </a:r>
            <a:r>
              <a:rPr lang="en-US" sz="2400" dirty="0" smtClean="0"/>
              <a:t> </a:t>
            </a:r>
            <a:r>
              <a:rPr lang="sr-Cyrl-CS" sz="2400" dirty="0" smtClean="0"/>
              <a:t>атома</a:t>
            </a:r>
            <a:r>
              <a:rPr lang="en-US" sz="2400" dirty="0" smtClean="0"/>
              <a:t> </a:t>
            </a:r>
            <a:r>
              <a:rPr lang="sr-Cyrl-CS" sz="2400" dirty="0" smtClean="0"/>
              <a:t>и</a:t>
            </a:r>
            <a:r>
              <a:rPr lang="en-US" sz="2400" dirty="0" smtClean="0"/>
              <a:t> 2, 3 </a:t>
            </a:r>
            <a:r>
              <a:rPr lang="sr-Cyrl-CS" sz="2400" dirty="0" smtClean="0"/>
              <a:t>и</a:t>
            </a:r>
            <a:r>
              <a:rPr lang="en-US" sz="2400" dirty="0" smtClean="0"/>
              <a:t> 4 </a:t>
            </a:r>
            <a:r>
              <a:rPr lang="sr-Cyrl-CS" sz="2400" dirty="0" smtClean="0"/>
              <a:t>двоструке</a:t>
            </a:r>
            <a:r>
              <a:rPr lang="en-US" sz="2400" dirty="0" smtClean="0"/>
              <a:t> </a:t>
            </a:r>
            <a:r>
              <a:rPr lang="sr-Cyrl-CS" sz="2400" dirty="0" smtClean="0"/>
              <a:t>везе</a:t>
            </a:r>
            <a:r>
              <a:rPr lang="en-US" sz="2400" dirty="0" smtClean="0"/>
              <a:t> </a:t>
            </a:r>
            <a:r>
              <a:rPr lang="sr-Cyrl-CS" sz="2400" dirty="0" smtClean="0"/>
              <a:t>у</a:t>
            </a:r>
            <a:r>
              <a:rPr lang="en-US" sz="2400" dirty="0" smtClean="0"/>
              <a:t> </a:t>
            </a:r>
            <a:r>
              <a:rPr lang="sr-Cyrl-CS" sz="2400" dirty="0" smtClean="0"/>
              <a:t>својим</a:t>
            </a:r>
            <a:r>
              <a:rPr lang="en-US" sz="2400" dirty="0" smtClean="0"/>
              <a:t> </a:t>
            </a:r>
            <a:r>
              <a:rPr lang="sr-Cyrl-CS" sz="2400" dirty="0" smtClean="0"/>
              <a:t>молекулама</a:t>
            </a:r>
            <a:r>
              <a:rPr lang="en-US" sz="2400" dirty="0" smtClean="0"/>
              <a:t> (</a:t>
            </a:r>
            <a:r>
              <a:rPr lang="sr-Cyrl-CS" sz="2400" dirty="0" smtClean="0"/>
              <a:t>редом</a:t>
            </a:r>
            <a:r>
              <a:rPr lang="en-US" sz="2400" dirty="0" smtClean="0"/>
              <a:t>), </a:t>
            </a:r>
            <a:r>
              <a:rPr lang="sr-Cyrl-CS" sz="2400" dirty="0" smtClean="0"/>
              <a:t>а</a:t>
            </a:r>
            <a:r>
              <a:rPr lang="en-US" sz="2400" dirty="0" smtClean="0"/>
              <a:t> </a:t>
            </a:r>
            <a:r>
              <a:rPr lang="sr-Cyrl-CS" sz="2400" dirty="0" smtClean="0"/>
              <a:t>назив</a:t>
            </a:r>
            <a:r>
              <a:rPr lang="en-US" sz="2400" dirty="0" smtClean="0"/>
              <a:t> </a:t>
            </a:r>
            <a:r>
              <a:rPr lang="sr-Cyrl-CS" sz="2400" dirty="0" smtClean="0"/>
              <a:t>су</a:t>
            </a:r>
            <a:r>
              <a:rPr lang="en-US" sz="2400" dirty="0" smtClean="0"/>
              <a:t> </a:t>
            </a:r>
            <a:r>
              <a:rPr lang="sr-Cyrl-CS" sz="2400" dirty="0" smtClean="0"/>
              <a:t>добиле</a:t>
            </a:r>
            <a:r>
              <a:rPr lang="en-US" sz="2400" dirty="0" smtClean="0"/>
              <a:t> </a:t>
            </a:r>
            <a:r>
              <a:rPr lang="sr-Cyrl-CS" sz="2400" dirty="0" smtClean="0"/>
              <a:t>по</a:t>
            </a:r>
            <a:r>
              <a:rPr lang="en-US" sz="2400" dirty="0" smtClean="0"/>
              <a:t> </a:t>
            </a:r>
            <a:r>
              <a:rPr lang="sr-Cyrl-CS" sz="2400" dirty="0" smtClean="0"/>
              <a:t>томе</a:t>
            </a:r>
            <a:r>
              <a:rPr lang="en-US" sz="2400" dirty="0" smtClean="0"/>
              <a:t> </a:t>
            </a:r>
            <a:r>
              <a:rPr lang="sr-Cyrl-CS" sz="2400" dirty="0" smtClean="0"/>
              <a:t>што</a:t>
            </a:r>
            <a:r>
              <a:rPr lang="en-US" sz="2400" dirty="0" smtClean="0"/>
              <a:t> </a:t>
            </a:r>
            <a:r>
              <a:rPr lang="sr-Cyrl-CS" sz="2400" dirty="0" smtClean="0"/>
              <a:t>им</a:t>
            </a:r>
            <a:r>
              <a:rPr lang="en-US" sz="2400" dirty="0" smtClean="0"/>
              <a:t> </a:t>
            </a:r>
            <a:r>
              <a:rPr lang="sr-Cyrl-CS" sz="2400" dirty="0" smtClean="0"/>
              <a:t>се</a:t>
            </a:r>
            <a:r>
              <a:rPr lang="en-US" sz="2400" dirty="0" smtClean="0"/>
              <a:t> </a:t>
            </a:r>
            <a:r>
              <a:rPr lang="sr-Cyrl-CS" sz="2400" dirty="0" smtClean="0"/>
              <a:t>прва</a:t>
            </a:r>
            <a:r>
              <a:rPr lang="en-US" sz="2400" dirty="0" smtClean="0"/>
              <a:t> </a:t>
            </a:r>
            <a:r>
              <a:rPr lang="sr-Cyrl-CS" sz="2400" dirty="0" smtClean="0"/>
              <a:t>двострука</a:t>
            </a:r>
            <a:r>
              <a:rPr lang="en-US" sz="2400" dirty="0" smtClean="0"/>
              <a:t> </a:t>
            </a:r>
            <a:r>
              <a:rPr lang="sr-Cyrl-CS" sz="2400" dirty="0" smtClean="0"/>
              <a:t>веза</a:t>
            </a:r>
            <a:r>
              <a:rPr lang="en-US" sz="2400" dirty="0" smtClean="0"/>
              <a:t> </a:t>
            </a:r>
            <a:r>
              <a:rPr lang="sr-Cyrl-CS" sz="2400" dirty="0" smtClean="0"/>
              <a:t>налази</a:t>
            </a:r>
            <a:r>
              <a:rPr lang="en-US" sz="2400" dirty="0" smtClean="0"/>
              <a:t> </a:t>
            </a:r>
            <a:r>
              <a:rPr lang="sr-Cyrl-CS" sz="2400" dirty="0" smtClean="0"/>
              <a:t>на</a:t>
            </a:r>
            <a:r>
              <a:rPr lang="en-US" sz="2400" dirty="0" smtClean="0"/>
              <a:t> </a:t>
            </a:r>
            <a:r>
              <a:rPr lang="sr-Cyrl-CS" sz="2400" dirty="0" smtClean="0"/>
              <a:t>шестом</a:t>
            </a:r>
            <a:r>
              <a:rPr lang="en-US" sz="2400" dirty="0" smtClean="0"/>
              <a:t> </a:t>
            </a:r>
            <a:r>
              <a:rPr lang="sr-Cyrl-CS" sz="2400" dirty="0" smtClean="0"/>
              <a:t>угљениковом</a:t>
            </a:r>
            <a:r>
              <a:rPr lang="en-US" sz="2400" dirty="0" smtClean="0"/>
              <a:t> </a:t>
            </a:r>
            <a:r>
              <a:rPr lang="sr-Cyrl-CS" sz="2400" dirty="0" smtClean="0"/>
              <a:t>атому</a:t>
            </a:r>
            <a:r>
              <a:rPr lang="en-US" sz="2400" dirty="0" smtClean="0"/>
              <a:t> </a:t>
            </a:r>
            <a:r>
              <a:rPr lang="sr-Cyrl-CS" sz="2400" dirty="0" smtClean="0"/>
              <a:t>у</a:t>
            </a:r>
            <a:r>
              <a:rPr lang="en-US" sz="2400" dirty="0" smtClean="0"/>
              <a:t> </a:t>
            </a:r>
            <a:r>
              <a:rPr lang="sr-Cyrl-CS" sz="2400" dirty="0" smtClean="0"/>
              <a:t>односу</a:t>
            </a:r>
            <a:r>
              <a:rPr lang="en-US" sz="2400" dirty="0" smtClean="0"/>
              <a:t> </a:t>
            </a:r>
            <a:r>
              <a:rPr lang="sr-Cyrl-CS" sz="2400" dirty="0" smtClean="0"/>
              <a:t>на</a:t>
            </a:r>
            <a:r>
              <a:rPr lang="en-US" sz="2400" dirty="0" smtClean="0"/>
              <a:t> </a:t>
            </a:r>
            <a:r>
              <a:rPr lang="sr-Cyrl-CS" sz="2400" dirty="0" smtClean="0"/>
              <a:t>почетну</a:t>
            </a:r>
            <a:r>
              <a:rPr lang="en-US" sz="2400" dirty="0" smtClean="0"/>
              <a:t> </a:t>
            </a:r>
            <a:r>
              <a:rPr lang="sr-Cyrl-CS" sz="2400" dirty="0" smtClean="0"/>
              <a:t>метил</a:t>
            </a:r>
            <a:r>
              <a:rPr lang="en-US" sz="2400" dirty="0" smtClean="0"/>
              <a:t> </a:t>
            </a:r>
            <a:r>
              <a:rPr lang="sr-Cyrl-CS" sz="2400" dirty="0" smtClean="0"/>
              <a:t>групу</a:t>
            </a:r>
            <a:r>
              <a:rPr lang="en-US" sz="2400" dirty="0" smtClean="0"/>
              <a:t>. </a:t>
            </a:r>
            <a:endParaRPr lang="sr-Latn-RS" sz="2400" dirty="0" smtClean="0"/>
          </a:p>
          <a:p>
            <a:r>
              <a:rPr lang="en-US" sz="2400" dirty="0" smtClean="0"/>
              <a:t>L</a:t>
            </a:r>
            <a:r>
              <a:rPr lang="sr-Cyrl-CS" sz="2400" dirty="0"/>
              <a:t>А</a:t>
            </a:r>
            <a:r>
              <a:rPr lang="en-US" sz="2400" dirty="0" smtClean="0"/>
              <a:t> </a:t>
            </a:r>
            <a:r>
              <a:rPr lang="sr-Cyrl-CS" sz="2400" dirty="0" smtClean="0"/>
              <a:t>се</a:t>
            </a:r>
            <a:r>
              <a:rPr lang="en-US" sz="2400" dirty="0" smtClean="0"/>
              <a:t> </a:t>
            </a:r>
            <a:r>
              <a:rPr lang="sr-Cyrl-CS" sz="2400" dirty="0" smtClean="0"/>
              <a:t>сматра</a:t>
            </a:r>
            <a:r>
              <a:rPr lang="en-US" sz="2400" dirty="0" smtClean="0"/>
              <a:t> </a:t>
            </a:r>
            <a:r>
              <a:rPr lang="sr-Cyrl-CS" sz="2400" dirty="0" smtClean="0"/>
              <a:t>есенцијалном</a:t>
            </a:r>
            <a:r>
              <a:rPr lang="en-US" sz="2400" dirty="0" smtClean="0"/>
              <a:t> </a:t>
            </a:r>
            <a:r>
              <a:rPr lang="sr-Cyrl-CS" sz="2400" dirty="0" smtClean="0"/>
              <a:t>масном</a:t>
            </a:r>
            <a:r>
              <a:rPr lang="en-US" sz="2400" dirty="0" smtClean="0"/>
              <a:t> </a:t>
            </a:r>
            <a:r>
              <a:rPr lang="sr-Cyrl-CS" sz="2400" dirty="0" smtClean="0"/>
              <a:t>киселином</a:t>
            </a:r>
            <a:r>
              <a:rPr lang="en-US" sz="2400" dirty="0" smtClean="0"/>
              <a:t> </a:t>
            </a:r>
            <a:r>
              <a:rPr lang="sr-Cyrl-CS" sz="2400" dirty="0" smtClean="0"/>
              <a:t>коју</a:t>
            </a:r>
            <a:r>
              <a:rPr lang="en-US" sz="2400" dirty="0" smtClean="0"/>
              <a:t> </a:t>
            </a:r>
            <a:r>
              <a:rPr lang="sr-Cyrl-CS" sz="2400" dirty="0" smtClean="0"/>
              <a:t>организам</a:t>
            </a:r>
            <a:r>
              <a:rPr lang="en-US" sz="2400" dirty="0" smtClean="0"/>
              <a:t> </a:t>
            </a:r>
            <a:r>
              <a:rPr lang="sr-Cyrl-CS" sz="2400" dirty="0" smtClean="0"/>
              <a:t>човека</a:t>
            </a:r>
            <a:r>
              <a:rPr lang="en-US" sz="2400" dirty="0" smtClean="0"/>
              <a:t> </a:t>
            </a:r>
            <a:r>
              <a:rPr lang="sr-Cyrl-CS" sz="2400" dirty="0" smtClean="0"/>
              <a:t>не</a:t>
            </a:r>
            <a:r>
              <a:rPr lang="en-US" sz="2400" dirty="0" smtClean="0"/>
              <a:t> </a:t>
            </a:r>
            <a:r>
              <a:rPr lang="sr-Cyrl-CS" sz="2400" dirty="0" smtClean="0"/>
              <a:t>може</a:t>
            </a:r>
            <a:r>
              <a:rPr lang="en-US" sz="2400" dirty="0" smtClean="0"/>
              <a:t> </a:t>
            </a:r>
            <a:r>
              <a:rPr lang="sr-Cyrl-CS" sz="2400" dirty="0" smtClean="0"/>
              <a:t>да</a:t>
            </a:r>
            <a:r>
              <a:rPr lang="en-US" sz="2400" dirty="0" smtClean="0"/>
              <a:t> </a:t>
            </a:r>
            <a:r>
              <a:rPr lang="sr-Cyrl-CS" sz="2400" dirty="0" smtClean="0"/>
              <a:t>синтетише</a:t>
            </a:r>
            <a:r>
              <a:rPr lang="en-US" sz="2400" dirty="0" smtClean="0"/>
              <a:t>, </a:t>
            </a:r>
            <a:r>
              <a:rPr lang="sr-Cyrl-CS" sz="2400" dirty="0" smtClean="0"/>
              <a:t>већ</a:t>
            </a:r>
            <a:r>
              <a:rPr lang="en-US" sz="2400" dirty="0" smtClean="0"/>
              <a:t> </a:t>
            </a:r>
            <a:r>
              <a:rPr lang="sr-Cyrl-CS" sz="2400" dirty="0" smtClean="0"/>
              <a:t>је</a:t>
            </a:r>
            <a:r>
              <a:rPr lang="en-US" sz="2400" dirty="0" smtClean="0"/>
              <a:t> </a:t>
            </a:r>
            <a:r>
              <a:rPr lang="sr-Cyrl-CS" sz="2400" dirty="0" smtClean="0"/>
              <a:t>мора</a:t>
            </a:r>
            <a:r>
              <a:rPr lang="en-US" sz="2400" dirty="0" smtClean="0"/>
              <a:t> </a:t>
            </a:r>
            <a:r>
              <a:rPr lang="sr-Cyrl-CS" sz="2400" dirty="0" smtClean="0"/>
              <a:t>уносити</a:t>
            </a:r>
            <a:r>
              <a:rPr lang="en-US" sz="2400" dirty="0" smtClean="0"/>
              <a:t> </a:t>
            </a:r>
            <a:r>
              <a:rPr lang="sr-Cyrl-CS" sz="2400" dirty="0" smtClean="0"/>
              <a:t>храном</a:t>
            </a:r>
            <a:r>
              <a:rPr lang="en-US" sz="2400" dirty="0" smtClean="0"/>
              <a:t>, </a:t>
            </a:r>
            <a:r>
              <a:rPr lang="sr-Cyrl-CS" sz="2400" dirty="0" smtClean="0"/>
              <a:t>док</a:t>
            </a:r>
            <a:r>
              <a:rPr lang="en-US" sz="2400" dirty="0" smtClean="0"/>
              <a:t> </a:t>
            </a:r>
            <a:r>
              <a:rPr lang="sr-Cyrl-CS" sz="2400" dirty="0" smtClean="0"/>
              <a:t>се</a:t>
            </a:r>
            <a:r>
              <a:rPr lang="en-US" sz="2400" dirty="0" smtClean="0"/>
              <a:t> GL</a:t>
            </a:r>
            <a:r>
              <a:rPr lang="sr-Cyrl-CS" sz="2400" dirty="0" smtClean="0"/>
              <a:t>А</a:t>
            </a:r>
            <a:r>
              <a:rPr lang="en-US" sz="2400" dirty="0" smtClean="0"/>
              <a:t> </a:t>
            </a:r>
            <a:r>
              <a:rPr lang="sr-Cyrl-CS" sz="2400" dirty="0" smtClean="0"/>
              <a:t>и</a:t>
            </a:r>
            <a:r>
              <a:rPr lang="en-US" sz="2400" dirty="0" smtClean="0"/>
              <a:t> </a:t>
            </a:r>
            <a:r>
              <a:rPr lang="sr-Cyrl-CS" sz="2400" dirty="0" smtClean="0"/>
              <a:t>АА</a:t>
            </a:r>
            <a:r>
              <a:rPr lang="en-US" sz="2400" dirty="0" smtClean="0"/>
              <a:t> </a:t>
            </a:r>
            <a:r>
              <a:rPr lang="sr-Cyrl-CS" sz="2400" dirty="0" smtClean="0"/>
              <a:t>у</a:t>
            </a:r>
            <a:r>
              <a:rPr lang="en-US" sz="2400" dirty="0" smtClean="0"/>
              <a:t> </a:t>
            </a:r>
            <a:r>
              <a:rPr lang="sr-Cyrl-CS" sz="2400" dirty="0" smtClean="0"/>
              <a:t>организму</a:t>
            </a:r>
            <a:r>
              <a:rPr lang="en-US" sz="2400" dirty="0" smtClean="0"/>
              <a:t> </a:t>
            </a:r>
            <a:r>
              <a:rPr lang="sr-Cyrl-CS" sz="2400" dirty="0" smtClean="0"/>
              <a:t>могу</a:t>
            </a:r>
            <a:r>
              <a:rPr lang="en-US" sz="2400" dirty="0" smtClean="0"/>
              <a:t> </a:t>
            </a:r>
            <a:r>
              <a:rPr lang="sr-Cyrl-CS" sz="2400" dirty="0" smtClean="0"/>
              <a:t>добити</a:t>
            </a:r>
            <a:r>
              <a:rPr lang="en-US" sz="2400" dirty="0" smtClean="0"/>
              <a:t> </a:t>
            </a:r>
            <a:r>
              <a:rPr lang="sr-Cyrl-CS" sz="2400" dirty="0" smtClean="0"/>
              <a:t>трансформацијом</a:t>
            </a:r>
            <a:r>
              <a:rPr lang="en-US" sz="2400" dirty="0" smtClean="0"/>
              <a:t> </a:t>
            </a:r>
            <a:r>
              <a:rPr lang="sr-Cyrl-CS" sz="2400" dirty="0" smtClean="0"/>
              <a:t>из</a:t>
            </a:r>
            <a:r>
              <a:rPr lang="en-US" sz="2400" dirty="0" smtClean="0"/>
              <a:t> </a:t>
            </a:r>
            <a:r>
              <a:rPr lang="en-US" sz="2400" dirty="0"/>
              <a:t>L</a:t>
            </a:r>
            <a:r>
              <a:rPr lang="sr-Cyrl-CS" sz="2400" dirty="0" smtClean="0"/>
              <a:t>А</a:t>
            </a:r>
            <a:r>
              <a:rPr lang="en-US" sz="2400" dirty="0" smtClean="0"/>
              <a:t>.</a:t>
            </a:r>
            <a:endParaRPr lang="en-US" sz="2400" dirty="0"/>
          </a:p>
        </p:txBody>
      </p:sp>
      <p:pic>
        <p:nvPicPr>
          <p:cNvPr id="142338" name="Picture 2" descr="omega-6-masne-kiseline"/>
          <p:cNvPicPr>
            <a:picLocks noChangeAspect="1" noChangeArrowheads="1"/>
          </p:cNvPicPr>
          <p:nvPr/>
        </p:nvPicPr>
        <p:blipFill>
          <a:blip r:embed="rId2"/>
          <a:srcRect/>
          <a:stretch>
            <a:fillRect/>
          </a:stretch>
        </p:blipFill>
        <p:spPr bwMode="auto">
          <a:xfrm>
            <a:off x="251520" y="4841776"/>
            <a:ext cx="8064896" cy="2016224"/>
          </a:xfrm>
          <a:prstGeom prst="rect">
            <a:avLst/>
          </a:prstGeom>
          <a:noFill/>
        </p:spPr>
      </p:pic>
    </p:spTree>
    <p:extLst>
      <p:ext uri="{BB962C8B-B14F-4D97-AF65-F5344CB8AC3E}">
        <p14:creationId xmlns:p14="http://schemas.microsoft.com/office/powerpoint/2010/main" val="6780647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r>
              <a:rPr lang="sr-Cyrl-CS" b="1" dirty="0" smtClean="0"/>
              <a:t>Стабилност</a:t>
            </a:r>
            <a:r>
              <a:rPr lang="en-US" dirty="0" smtClean="0"/>
              <a:t> – </a:t>
            </a:r>
            <a:r>
              <a:rPr lang="sr-Cyrl-CS" dirty="0" smtClean="0"/>
              <a:t>Подложне</a:t>
            </a:r>
            <a:r>
              <a:rPr lang="en-US" dirty="0" smtClean="0"/>
              <a:t> </a:t>
            </a:r>
            <a:r>
              <a:rPr lang="sr-Cyrl-CS" dirty="0" smtClean="0"/>
              <a:t>оксидацији</a:t>
            </a:r>
            <a:r>
              <a:rPr lang="en-US" dirty="0" smtClean="0"/>
              <a:t>, </a:t>
            </a:r>
            <a:r>
              <a:rPr lang="sr-Cyrl-CS" dirty="0" smtClean="0"/>
              <a:t>веома</a:t>
            </a:r>
            <a:r>
              <a:rPr lang="en-US" dirty="0" smtClean="0"/>
              <a:t> </a:t>
            </a:r>
            <a:r>
              <a:rPr lang="sr-Cyrl-CS" dirty="0" smtClean="0"/>
              <a:t>нестабилне</a:t>
            </a:r>
            <a:r>
              <a:rPr lang="en-US" dirty="0" smtClean="0"/>
              <a:t> </a:t>
            </a:r>
            <a:r>
              <a:rPr lang="sr-Cyrl-CS" dirty="0" smtClean="0"/>
              <a:t>при</a:t>
            </a:r>
            <a:r>
              <a:rPr lang="en-US" dirty="0" smtClean="0"/>
              <a:t> </a:t>
            </a:r>
            <a:r>
              <a:rPr lang="sr-Cyrl-CS" dirty="0" smtClean="0"/>
              <a:t>загревању</a:t>
            </a:r>
            <a:r>
              <a:rPr lang="en-US" dirty="0" smtClean="0"/>
              <a:t>, </a:t>
            </a:r>
            <a:r>
              <a:rPr lang="sr-Cyrl-CS" dirty="0" smtClean="0"/>
              <a:t>у</a:t>
            </a:r>
            <a:r>
              <a:rPr lang="en-US" dirty="0" smtClean="0"/>
              <a:t> </a:t>
            </a:r>
            <a:r>
              <a:rPr lang="sr-Cyrl-CS" dirty="0" smtClean="0"/>
              <a:t>присиству</a:t>
            </a:r>
            <a:r>
              <a:rPr lang="en-US" dirty="0" smtClean="0"/>
              <a:t> </a:t>
            </a:r>
            <a:r>
              <a:rPr lang="sr-Cyrl-CS" dirty="0" smtClean="0"/>
              <a:t>кисеоника</a:t>
            </a:r>
            <a:r>
              <a:rPr lang="en-US" dirty="0" smtClean="0"/>
              <a:t> </a:t>
            </a:r>
            <a:r>
              <a:rPr lang="sr-Cyrl-CS" dirty="0" smtClean="0"/>
              <a:t>и</a:t>
            </a:r>
            <a:r>
              <a:rPr lang="en-US" dirty="0" smtClean="0"/>
              <a:t> </a:t>
            </a:r>
            <a:r>
              <a:rPr lang="sr-Cyrl-CS" dirty="0" smtClean="0"/>
              <a:t>прелазних</a:t>
            </a:r>
            <a:r>
              <a:rPr lang="en-US" dirty="0" smtClean="0"/>
              <a:t> </a:t>
            </a:r>
            <a:r>
              <a:rPr lang="sr-Cyrl-CS" dirty="0" smtClean="0"/>
              <a:t>метала</a:t>
            </a:r>
            <a:r>
              <a:rPr lang="en-US" dirty="0" smtClean="0"/>
              <a:t> (</a:t>
            </a:r>
            <a:r>
              <a:rPr lang="sr-Cyrl-CS" dirty="0" smtClean="0"/>
              <a:t>гвожђе</a:t>
            </a:r>
            <a:r>
              <a:rPr lang="en-US" dirty="0" smtClean="0"/>
              <a:t>, </a:t>
            </a:r>
            <a:r>
              <a:rPr lang="sr-Cyrl-CS" dirty="0" smtClean="0"/>
              <a:t>цинк</a:t>
            </a:r>
            <a:r>
              <a:rPr lang="en-US" dirty="0" smtClean="0"/>
              <a:t>, </a:t>
            </a:r>
            <a:r>
              <a:rPr lang="sr-Cyrl-CS" dirty="0" smtClean="0"/>
              <a:t>бакар</a:t>
            </a:r>
            <a:r>
              <a:rPr lang="en-US" dirty="0" smtClean="0"/>
              <a:t>)</a:t>
            </a:r>
            <a:endParaRPr lang="sr-Latn-RS" dirty="0" smtClean="0"/>
          </a:p>
          <a:p>
            <a:pPr>
              <a:buNone/>
            </a:pPr>
            <a:endParaRPr lang="en-US" dirty="0" smtClean="0"/>
          </a:p>
          <a:p>
            <a:r>
              <a:rPr lang="sr-Cyrl-CS" b="1" dirty="0" smtClean="0"/>
              <a:t>Намирнице</a:t>
            </a:r>
            <a:r>
              <a:rPr lang="en-US" b="1" dirty="0" smtClean="0"/>
              <a:t> </a:t>
            </a:r>
            <a:r>
              <a:rPr lang="sr-Cyrl-CS" b="1" dirty="0" smtClean="0"/>
              <a:t>које</a:t>
            </a:r>
            <a:r>
              <a:rPr lang="en-US" b="1" dirty="0" smtClean="0"/>
              <a:t> </a:t>
            </a:r>
            <a:r>
              <a:rPr lang="sr-Cyrl-CS" b="1" dirty="0" smtClean="0"/>
              <a:t>садрже</a:t>
            </a:r>
            <a:r>
              <a:rPr lang="en-US" b="1" dirty="0" smtClean="0"/>
              <a:t> </a:t>
            </a:r>
            <a:r>
              <a:rPr lang="sr-Cyrl-CS" b="1" dirty="0" smtClean="0"/>
              <a:t>омега</a:t>
            </a:r>
            <a:r>
              <a:rPr lang="en-US" b="1" dirty="0" smtClean="0"/>
              <a:t>-6 </a:t>
            </a:r>
            <a:r>
              <a:rPr lang="sr-Cyrl-CS" b="1" dirty="0" smtClean="0"/>
              <a:t>масне</a:t>
            </a:r>
            <a:r>
              <a:rPr lang="en-US" b="1" dirty="0" smtClean="0"/>
              <a:t> </a:t>
            </a:r>
            <a:r>
              <a:rPr lang="sr-Cyrl-CS" b="1" dirty="0" smtClean="0"/>
              <a:t>киселине</a:t>
            </a:r>
            <a:r>
              <a:rPr lang="en-US" dirty="0" smtClean="0"/>
              <a:t> – </a:t>
            </a:r>
            <a:r>
              <a:rPr lang="sr-Cyrl-CS" dirty="0" smtClean="0"/>
              <a:t>биљна</a:t>
            </a:r>
            <a:r>
              <a:rPr lang="en-US" dirty="0" smtClean="0"/>
              <a:t> </a:t>
            </a:r>
            <a:r>
              <a:rPr lang="sr-Cyrl-CS" dirty="0" smtClean="0"/>
              <a:t>уља</a:t>
            </a:r>
            <a:r>
              <a:rPr lang="en-US" dirty="0" smtClean="0"/>
              <a:t> (</a:t>
            </a:r>
            <a:r>
              <a:rPr lang="sr-Cyrl-CS" dirty="0" smtClean="0"/>
              <a:t>сунцокретово</a:t>
            </a:r>
            <a:r>
              <a:rPr lang="en-US" dirty="0" smtClean="0"/>
              <a:t>, </a:t>
            </a:r>
            <a:r>
              <a:rPr lang="sr-Cyrl-CS" dirty="0" smtClean="0"/>
              <a:t>бундевино</a:t>
            </a:r>
            <a:r>
              <a:rPr lang="en-US" dirty="0" smtClean="0"/>
              <a:t>, </a:t>
            </a:r>
            <a:r>
              <a:rPr lang="sr-Cyrl-CS" dirty="0" smtClean="0"/>
              <a:t>кукурузно</a:t>
            </a:r>
            <a:r>
              <a:rPr lang="en-US" dirty="0" smtClean="0"/>
              <a:t>), </a:t>
            </a:r>
            <a:r>
              <a:rPr lang="sr-Cyrl-CS" dirty="0" smtClean="0"/>
              <a:t>семенке</a:t>
            </a:r>
            <a:r>
              <a:rPr lang="en-US" dirty="0" smtClean="0"/>
              <a:t> </a:t>
            </a:r>
            <a:r>
              <a:rPr lang="sr-Cyrl-CS" dirty="0" smtClean="0"/>
              <a:t>и</a:t>
            </a:r>
            <a:r>
              <a:rPr lang="en-US" dirty="0" smtClean="0"/>
              <a:t> </a:t>
            </a:r>
            <a:r>
              <a:rPr lang="sr-Cyrl-CS" dirty="0" smtClean="0"/>
              <a:t>језграсто</a:t>
            </a:r>
            <a:r>
              <a:rPr lang="en-US" dirty="0" smtClean="0"/>
              <a:t> </a:t>
            </a:r>
            <a:r>
              <a:rPr lang="sr-Cyrl-CS" dirty="0" smtClean="0"/>
              <a:t>воце</a:t>
            </a:r>
            <a:r>
              <a:rPr lang="en-US" dirty="0" smtClean="0"/>
              <a:t>.</a:t>
            </a:r>
            <a:endParaRPr lang="sr-Latn-RS" dirty="0" smtClean="0"/>
          </a:p>
          <a:p>
            <a:pPr>
              <a:buNone/>
            </a:pPr>
            <a:endParaRPr lang="en-US" dirty="0" smtClean="0"/>
          </a:p>
          <a:p>
            <a:r>
              <a:rPr lang="sr-Cyrl-CS" b="1" dirty="0" smtClean="0"/>
              <a:t>Физиолошке</a:t>
            </a:r>
            <a:r>
              <a:rPr lang="en-US" b="1" dirty="0" smtClean="0"/>
              <a:t> </a:t>
            </a:r>
            <a:r>
              <a:rPr lang="sr-Cyrl-CS" b="1" dirty="0" smtClean="0"/>
              <a:t>функције</a:t>
            </a:r>
            <a:r>
              <a:rPr lang="en-US" b="1" dirty="0" smtClean="0"/>
              <a:t> </a:t>
            </a:r>
            <a:r>
              <a:rPr lang="sr-Cyrl-CS" b="1" dirty="0" smtClean="0"/>
              <a:t>омега</a:t>
            </a:r>
            <a:r>
              <a:rPr lang="en-US" b="1" dirty="0" smtClean="0"/>
              <a:t>-6 </a:t>
            </a:r>
            <a:r>
              <a:rPr lang="sr-Cyrl-CS" b="1" dirty="0" smtClean="0"/>
              <a:t>масних</a:t>
            </a:r>
            <a:r>
              <a:rPr lang="en-US" b="1" dirty="0" smtClean="0"/>
              <a:t> </a:t>
            </a:r>
            <a:r>
              <a:rPr lang="sr-Cyrl-CS" b="1" dirty="0" smtClean="0"/>
              <a:t>киселина</a:t>
            </a:r>
            <a:r>
              <a:rPr lang="en-US" dirty="0" smtClean="0"/>
              <a:t> </a:t>
            </a:r>
          </a:p>
          <a:p>
            <a:pPr lvl="1"/>
            <a:r>
              <a:rPr lang="sr-Cyrl-CS" dirty="0" smtClean="0"/>
              <a:t>Прекурзори</a:t>
            </a:r>
            <a:r>
              <a:rPr lang="en-US" dirty="0" smtClean="0"/>
              <a:t> </a:t>
            </a:r>
            <a:r>
              <a:rPr lang="sr-Cyrl-CS" dirty="0" smtClean="0"/>
              <a:t>еикозаноида</a:t>
            </a:r>
            <a:endParaRPr lang="en-US" dirty="0" smtClean="0"/>
          </a:p>
          <a:p>
            <a:pPr lvl="1"/>
            <a:r>
              <a:rPr lang="sr-Cyrl-CS" dirty="0" smtClean="0"/>
              <a:t>Компоненте</a:t>
            </a:r>
            <a:r>
              <a:rPr lang="en-US" dirty="0" smtClean="0"/>
              <a:t> </a:t>
            </a:r>
            <a:r>
              <a:rPr lang="sr-Cyrl-CS" dirty="0" smtClean="0"/>
              <a:t>фосфолипида</a:t>
            </a:r>
            <a:r>
              <a:rPr lang="en-US" dirty="0" smtClean="0"/>
              <a:t> </a:t>
            </a:r>
            <a:r>
              <a:rPr lang="sr-Cyrl-CS" dirty="0" smtClean="0"/>
              <a:t>ћелијских</a:t>
            </a:r>
            <a:r>
              <a:rPr lang="en-US" dirty="0" smtClean="0"/>
              <a:t> </a:t>
            </a:r>
            <a:r>
              <a:rPr lang="sr-Cyrl-CS" dirty="0" smtClean="0"/>
              <a:t>мембрана</a:t>
            </a:r>
            <a:endParaRPr lang="en-US" dirty="0" smtClean="0"/>
          </a:p>
          <a:p>
            <a:endParaRPr lang="en-US" dirty="0"/>
          </a:p>
        </p:txBody>
      </p:sp>
    </p:spTree>
    <p:extLst>
      <p:ext uri="{BB962C8B-B14F-4D97-AF65-F5344CB8AC3E}">
        <p14:creationId xmlns:p14="http://schemas.microsoft.com/office/powerpoint/2010/main" val="14474403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915400" cy="838200"/>
          </a:xfrm>
        </p:spPr>
        <p:txBody>
          <a:bodyPr>
            <a:normAutofit fontScale="90000"/>
          </a:bodyPr>
          <a:lstStyle/>
          <a:p>
            <a:r>
              <a:rPr lang="sr-Cyrl-CS" sz="3600" b="1" dirty="0" smtClean="0">
                <a:latin typeface="Times New Roman" pitchFamily="18" charset="0"/>
                <a:cs typeface="Times New Roman" pitchFamily="18" charset="0"/>
              </a:rPr>
              <a:t>Дневне</a:t>
            </a:r>
            <a:r>
              <a:rPr lang="en-US" sz="3600" b="1" dirty="0" smtClean="0">
                <a:latin typeface="Times New Roman" pitchFamily="18" charset="0"/>
                <a:cs typeface="Times New Roman" pitchFamily="18" charset="0"/>
              </a:rPr>
              <a:t> </a:t>
            </a:r>
            <a:r>
              <a:rPr lang="sr-Cyrl-CS" sz="3600" b="1" dirty="0" smtClean="0">
                <a:latin typeface="Times New Roman" pitchFamily="18" charset="0"/>
                <a:cs typeface="Times New Roman" pitchFamily="18" charset="0"/>
              </a:rPr>
              <a:t>потребе</a:t>
            </a:r>
            <a:r>
              <a:rPr lang="en-US" sz="3600" b="1" dirty="0" smtClean="0">
                <a:latin typeface="Times New Roman" pitchFamily="18" charset="0"/>
                <a:cs typeface="Times New Roman" pitchFamily="18" charset="0"/>
              </a:rPr>
              <a:t> </a:t>
            </a:r>
            <a:r>
              <a:rPr lang="sr-Cyrl-CS" sz="3600" b="1" dirty="0" smtClean="0">
                <a:latin typeface="Times New Roman" pitchFamily="18" charset="0"/>
                <a:cs typeface="Times New Roman" pitchFamily="18" charset="0"/>
              </a:rPr>
              <a:t>за</a:t>
            </a:r>
            <a:r>
              <a:rPr lang="en-US" sz="3600" b="1" dirty="0" smtClean="0">
                <a:latin typeface="Times New Roman" pitchFamily="18" charset="0"/>
                <a:cs typeface="Times New Roman" pitchFamily="18" charset="0"/>
              </a:rPr>
              <a:t> </a:t>
            </a:r>
            <a:r>
              <a:rPr lang="sr-Cyrl-CS" sz="3600" b="1" dirty="0" smtClean="0">
                <a:latin typeface="Times New Roman" pitchFamily="18" charset="0"/>
                <a:cs typeface="Times New Roman" pitchFamily="18" charset="0"/>
              </a:rPr>
              <a:t>омега</a:t>
            </a:r>
            <a:r>
              <a:rPr lang="en-US" sz="3600" b="1" dirty="0" smtClean="0">
                <a:latin typeface="Times New Roman" pitchFamily="18" charset="0"/>
                <a:cs typeface="Times New Roman" pitchFamily="18" charset="0"/>
              </a:rPr>
              <a:t>-6 </a:t>
            </a:r>
            <a:r>
              <a:rPr lang="sr-Cyrl-CS" sz="3600" b="1" dirty="0" smtClean="0">
                <a:latin typeface="Times New Roman" pitchFamily="18" charset="0"/>
                <a:cs typeface="Times New Roman" pitchFamily="18" charset="0"/>
              </a:rPr>
              <a:t>масним</a:t>
            </a:r>
            <a:r>
              <a:rPr lang="en-US" sz="3600" b="1" dirty="0" smtClean="0">
                <a:latin typeface="Times New Roman" pitchFamily="18" charset="0"/>
                <a:cs typeface="Times New Roman" pitchFamily="18" charset="0"/>
              </a:rPr>
              <a:t> </a:t>
            </a:r>
            <a:r>
              <a:rPr lang="sr-Cyrl-CS" sz="3600" b="1" dirty="0" smtClean="0">
                <a:latin typeface="Times New Roman" pitchFamily="18" charset="0"/>
                <a:cs typeface="Times New Roman" pitchFamily="18" charset="0"/>
              </a:rPr>
              <a:t>киселинама</a:t>
            </a:r>
            <a:r>
              <a:rPr lang="en-US" sz="3600" dirty="0" smtClean="0">
                <a:latin typeface="Times New Roman" pitchFamily="18" charset="0"/>
                <a:cs typeface="Times New Roman" pitchFamily="18" charset="0"/>
              </a:rPr>
              <a:t> </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0" y="762000"/>
            <a:ext cx="9144000" cy="6096000"/>
          </a:xfrm>
        </p:spPr>
        <p:txBody>
          <a:bodyPr>
            <a:normAutofit/>
          </a:bodyPr>
          <a:lstStyle/>
          <a:p>
            <a:r>
              <a:rPr lang="sr-Cyrl-CS" dirty="0" smtClean="0">
                <a:latin typeface="Times New Roman" pitchFamily="18" charset="0"/>
                <a:cs typeface="Times New Roman" pitchFamily="18" charset="0"/>
              </a:rPr>
              <a:t>Потребе</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за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овим</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нутријентима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су</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процењиване</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од</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стране</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више</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националних</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и</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интернационалних</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тела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и</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те</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вредности</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се</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међусобно</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разликују</a:t>
            </a:r>
            <a:r>
              <a:rPr lang="en-US" dirty="0" smtClean="0">
                <a:latin typeface="Times New Roman" pitchFamily="18" charset="0"/>
                <a:cs typeface="Times New Roman" pitchFamily="18" charset="0"/>
              </a:rPr>
              <a:t>. </a:t>
            </a:r>
            <a:r>
              <a:rPr lang="en-US" dirty="0"/>
              <a:t>International Society for the Study </a:t>
            </a:r>
            <a:r>
              <a:rPr lang="sr-Cyrl-CS" dirty="0"/>
              <a:t>о</a:t>
            </a:r>
            <a:r>
              <a:rPr lang="en-US" dirty="0"/>
              <a:t>f Fatty Acids and Lipids (ISFFAL)</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је</a:t>
            </a:r>
            <a:r>
              <a:rPr lang="en-US" dirty="0" smtClean="0">
                <a:latin typeface="Times New Roman" pitchFamily="18" charset="0"/>
                <a:cs typeface="Times New Roman" pitchFamily="18" charset="0"/>
              </a:rPr>
              <a:t> 2004. </a:t>
            </a:r>
            <a:r>
              <a:rPr lang="sr-Cyrl-CS" dirty="0" smtClean="0">
                <a:latin typeface="Times New Roman" pitchFamily="18" charset="0"/>
                <a:cs typeface="Times New Roman" pitchFamily="18" charset="0"/>
              </a:rPr>
              <a:t>године</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препоруцила</a:t>
            </a:r>
            <a:r>
              <a:rPr lang="en-US"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да</a:t>
            </a:r>
            <a:r>
              <a:rPr lang="en-US" b="1"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одрасле</a:t>
            </a:r>
            <a:r>
              <a:rPr lang="en-US" b="1"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особе</a:t>
            </a:r>
            <a:r>
              <a:rPr lang="en-US" b="1"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уносе</a:t>
            </a:r>
            <a:r>
              <a:rPr lang="en-US" b="1" dirty="0" smtClean="0">
                <a:latin typeface="Times New Roman" pitchFamily="18" charset="0"/>
                <a:cs typeface="Times New Roman" pitchFamily="18" charset="0"/>
              </a:rPr>
              <a:t> 2% </a:t>
            </a:r>
            <a:r>
              <a:rPr lang="sr-Cyrl-CS" b="1" dirty="0" smtClean="0">
                <a:latin typeface="Times New Roman" pitchFamily="18" charset="0"/>
                <a:cs typeface="Times New Roman" pitchFamily="18" charset="0"/>
              </a:rPr>
              <a:t>дневне</a:t>
            </a:r>
            <a:r>
              <a:rPr lang="en-US" b="1"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потребне</a:t>
            </a:r>
            <a:r>
              <a:rPr lang="en-US" b="1"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енергије</a:t>
            </a:r>
            <a:r>
              <a:rPr lang="en-US" b="1"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у</a:t>
            </a:r>
            <a:r>
              <a:rPr lang="en-US" b="1"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виду</a:t>
            </a:r>
            <a:r>
              <a:rPr lang="en-US" b="1"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линолне</a:t>
            </a:r>
            <a:r>
              <a:rPr lang="en-US" b="1"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киселине</a:t>
            </a:r>
            <a:r>
              <a:rPr lang="en-US" b="1"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као</a:t>
            </a:r>
            <a:r>
              <a:rPr lang="en-US" b="1"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једине</a:t>
            </a:r>
            <a:r>
              <a:rPr lang="en-US" b="1"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есенцијалне</a:t>
            </a:r>
            <a:r>
              <a:rPr lang="en-US" b="1"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омега</a:t>
            </a:r>
            <a:r>
              <a:rPr lang="en-US" b="1" dirty="0" smtClean="0">
                <a:latin typeface="Times New Roman" pitchFamily="18" charset="0"/>
                <a:cs typeface="Times New Roman" pitchFamily="18" charset="0"/>
              </a:rPr>
              <a:t>-6 </a:t>
            </a:r>
            <a:r>
              <a:rPr lang="sr-Cyrl-CS" b="1" dirty="0" smtClean="0">
                <a:latin typeface="Times New Roman" pitchFamily="18" charset="0"/>
                <a:cs typeface="Times New Roman" pitchFamily="18" charset="0"/>
              </a:rPr>
              <a:t>масне</a:t>
            </a:r>
            <a:r>
              <a:rPr lang="en-US" b="1"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киселине</a:t>
            </a:r>
            <a:r>
              <a:rPr lang="en-US" b="1"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док</a:t>
            </a:r>
            <a:r>
              <a:rPr lang="en-US" b="1"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би</a:t>
            </a:r>
            <a:r>
              <a:rPr lang="en-US" b="1"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за</a:t>
            </a:r>
            <a:r>
              <a:rPr lang="en-US" b="1"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децу</a:t>
            </a:r>
            <a:r>
              <a:rPr lang="en-US" b="1"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и</a:t>
            </a:r>
            <a:r>
              <a:rPr lang="en-US" b="1" dirty="0" smtClean="0">
                <a:latin typeface="Times New Roman" pitchFamily="18" charset="0"/>
                <a:cs typeface="Times New Roman" pitchFamily="18" charset="0"/>
              </a:rPr>
              <a:t> 1% </a:t>
            </a:r>
            <a:r>
              <a:rPr lang="sr-Cyrl-CS" b="1" dirty="0" smtClean="0">
                <a:latin typeface="Times New Roman" pitchFamily="18" charset="0"/>
                <a:cs typeface="Times New Roman" pitchFamily="18" charset="0"/>
              </a:rPr>
              <a:t>могло</a:t>
            </a:r>
            <a:r>
              <a:rPr lang="en-US" b="1"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бити</a:t>
            </a:r>
            <a:r>
              <a:rPr lang="en-US" b="1"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довољно</a:t>
            </a:r>
            <a:r>
              <a:rPr lang="en-US" b="1" dirty="0" smtClean="0">
                <a:latin typeface="Times New Roman" pitchFamily="18" charset="0"/>
                <a:cs typeface="Times New Roman" pitchFamily="18" charset="0"/>
              </a:rPr>
              <a:t>.</a:t>
            </a:r>
            <a:endParaRPr lang="sr-Latn-RS" b="1" dirty="0" smtClean="0">
              <a:latin typeface="Times New Roman" pitchFamily="18" charset="0"/>
              <a:cs typeface="Times New Roman" pitchFamily="18" charset="0"/>
            </a:endParaRPr>
          </a:p>
          <a:p>
            <a:endParaRPr lang="sr-Latn-RS" b="1"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11542206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74638"/>
            <a:ext cx="8928992" cy="1143000"/>
          </a:xfrm>
        </p:spPr>
        <p:txBody>
          <a:bodyPr>
            <a:normAutofit/>
          </a:bodyPr>
          <a:lstStyle/>
          <a:p>
            <a:r>
              <a:rPr lang="sr-Cyrl-CS" sz="3200" b="1" dirty="0">
                <a:latin typeface="Times New Roman" pitchFamily="18" charset="0"/>
                <a:cs typeface="Times New Roman" pitchFamily="18" charset="0"/>
              </a:rPr>
              <a:t>Дневне</a:t>
            </a:r>
            <a:r>
              <a:rPr lang="en-US" sz="3200" b="1" dirty="0">
                <a:latin typeface="Times New Roman" pitchFamily="18" charset="0"/>
                <a:cs typeface="Times New Roman" pitchFamily="18" charset="0"/>
              </a:rPr>
              <a:t> </a:t>
            </a:r>
            <a:r>
              <a:rPr lang="sr-Cyrl-CS" sz="3200" b="1" dirty="0">
                <a:latin typeface="Times New Roman" pitchFamily="18" charset="0"/>
                <a:cs typeface="Times New Roman" pitchFamily="18" charset="0"/>
              </a:rPr>
              <a:t>потребе</a:t>
            </a:r>
            <a:r>
              <a:rPr lang="en-US" sz="3200" b="1" dirty="0">
                <a:latin typeface="Times New Roman" pitchFamily="18" charset="0"/>
                <a:cs typeface="Times New Roman" pitchFamily="18" charset="0"/>
              </a:rPr>
              <a:t> </a:t>
            </a:r>
            <a:r>
              <a:rPr lang="sr-Cyrl-CS" sz="3200" b="1" dirty="0">
                <a:latin typeface="Times New Roman" pitchFamily="18" charset="0"/>
                <a:cs typeface="Times New Roman" pitchFamily="18" charset="0"/>
              </a:rPr>
              <a:t>за</a:t>
            </a:r>
            <a:r>
              <a:rPr lang="en-US" sz="3200" b="1" dirty="0">
                <a:latin typeface="Times New Roman" pitchFamily="18" charset="0"/>
                <a:cs typeface="Times New Roman" pitchFamily="18" charset="0"/>
              </a:rPr>
              <a:t> </a:t>
            </a:r>
            <a:r>
              <a:rPr lang="sr-Cyrl-CS" sz="3200" b="1" dirty="0">
                <a:latin typeface="Times New Roman" pitchFamily="18" charset="0"/>
                <a:cs typeface="Times New Roman" pitchFamily="18" charset="0"/>
              </a:rPr>
              <a:t>омега</a:t>
            </a:r>
            <a:r>
              <a:rPr lang="en-US" sz="3200" b="1" dirty="0">
                <a:latin typeface="Times New Roman" pitchFamily="18" charset="0"/>
                <a:cs typeface="Times New Roman" pitchFamily="18" charset="0"/>
              </a:rPr>
              <a:t>-6 </a:t>
            </a:r>
            <a:r>
              <a:rPr lang="sr-Cyrl-CS" sz="3200" b="1" dirty="0">
                <a:latin typeface="Times New Roman" pitchFamily="18" charset="0"/>
                <a:cs typeface="Times New Roman" pitchFamily="18" charset="0"/>
              </a:rPr>
              <a:t>масним</a:t>
            </a:r>
            <a:r>
              <a:rPr lang="en-US" sz="3200" b="1" dirty="0">
                <a:latin typeface="Times New Roman" pitchFamily="18" charset="0"/>
                <a:cs typeface="Times New Roman" pitchFamily="18" charset="0"/>
              </a:rPr>
              <a:t> </a:t>
            </a:r>
            <a:r>
              <a:rPr lang="sr-Cyrl-CS" sz="3200" b="1" dirty="0">
                <a:latin typeface="Times New Roman" pitchFamily="18" charset="0"/>
                <a:cs typeface="Times New Roman" pitchFamily="18" charset="0"/>
              </a:rPr>
              <a:t>киселинама</a:t>
            </a:r>
            <a:r>
              <a:rPr lang="en-US" sz="3200" dirty="0">
                <a:latin typeface="Times New Roman" pitchFamily="18" charset="0"/>
                <a:cs typeface="Times New Roman" pitchFamily="18" charset="0"/>
              </a:rPr>
              <a:t> </a:t>
            </a:r>
            <a:endParaRPr lang="sr-Latn-RS" sz="3200" dirty="0"/>
          </a:p>
        </p:txBody>
      </p:sp>
      <p:sp>
        <p:nvSpPr>
          <p:cNvPr id="3" name="Content Placeholder 2"/>
          <p:cNvSpPr>
            <a:spLocks noGrp="1"/>
          </p:cNvSpPr>
          <p:nvPr>
            <p:ph idx="1"/>
          </p:nvPr>
        </p:nvSpPr>
        <p:spPr/>
        <p:txBody>
          <a:bodyPr/>
          <a:lstStyle/>
          <a:p>
            <a:r>
              <a:rPr lang="sr-Cyrl-CS" dirty="0">
                <a:latin typeface="Times New Roman" pitchFamily="18" charset="0"/>
                <a:cs typeface="Times New Roman" pitchFamily="18" charset="0"/>
              </a:rPr>
              <a:t>Према</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америчким</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подацима</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датим</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у</a:t>
            </a:r>
            <a:r>
              <a:rPr lang="en-US" dirty="0">
                <a:latin typeface="Times New Roman" pitchFamily="18" charset="0"/>
                <a:cs typeface="Times New Roman" pitchFamily="18" charset="0"/>
              </a:rPr>
              <a:t> </a:t>
            </a:r>
            <a:r>
              <a:rPr lang="en-US" i="1" dirty="0">
                <a:latin typeface="Times New Roman" pitchFamily="18" charset="0"/>
                <a:cs typeface="Times New Roman" pitchFamily="18" charset="0"/>
              </a:rPr>
              <a:t>Dietary Reference Intakes for Energy, Carbohydrate, Fiber, Fat, Fatty Acids, Cholesterol, Protein, </a:t>
            </a:r>
            <a:r>
              <a:rPr lang="sr-Cyrl-CS" i="1" dirty="0">
                <a:latin typeface="Times New Roman" pitchFamily="18" charset="0"/>
                <a:cs typeface="Times New Roman" pitchFamily="18" charset="0"/>
              </a:rPr>
              <a:t>а</a:t>
            </a:r>
            <a:r>
              <a:rPr lang="en-US" i="1" dirty="0" err="1">
                <a:latin typeface="Times New Roman" pitchFamily="18" charset="0"/>
                <a:cs typeface="Times New Roman" pitchFamily="18" charset="0"/>
              </a:rPr>
              <a:t>nd</a:t>
            </a:r>
            <a:r>
              <a:rPr lang="en-US" i="1" dirty="0">
                <a:latin typeface="Times New Roman" pitchFamily="18" charset="0"/>
                <a:cs typeface="Times New Roman" pitchFamily="18" charset="0"/>
              </a:rPr>
              <a:t> Amin</a:t>
            </a:r>
            <a:r>
              <a:rPr lang="sr-Cyrl-CS" i="1" dirty="0">
                <a:latin typeface="Times New Roman" pitchFamily="18" charset="0"/>
                <a:cs typeface="Times New Roman" pitchFamily="18" charset="0"/>
              </a:rPr>
              <a:t>о</a:t>
            </a:r>
            <a:r>
              <a:rPr lang="en-US" i="1" dirty="0">
                <a:latin typeface="Times New Roman" pitchFamily="18" charset="0"/>
                <a:cs typeface="Times New Roman" pitchFamily="18" charset="0"/>
              </a:rPr>
              <a:t> Acids</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из</a:t>
            </a:r>
            <a:r>
              <a:rPr lang="en-US" dirty="0">
                <a:latin typeface="Times New Roman" pitchFamily="18" charset="0"/>
                <a:cs typeface="Times New Roman" pitchFamily="18" charset="0"/>
              </a:rPr>
              <a:t> 2005. </a:t>
            </a:r>
            <a:r>
              <a:rPr lang="sr-Cyrl-CS" dirty="0">
                <a:latin typeface="Times New Roman" pitchFamily="18" charset="0"/>
                <a:cs typeface="Times New Roman" pitchFamily="18" charset="0"/>
              </a:rPr>
              <a:t>године</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одговарајуци</a:t>
            </a:r>
            <a:r>
              <a:rPr lang="en-US" dirty="0">
                <a:latin typeface="Times New Roman" pitchFamily="18" charset="0"/>
                <a:cs typeface="Times New Roman" pitchFamily="18" charset="0"/>
              </a:rPr>
              <a:t> </a:t>
            </a:r>
            <a:r>
              <a:rPr lang="sr-Cyrl-CS" b="1" dirty="0">
                <a:latin typeface="Times New Roman" pitchFamily="18" charset="0"/>
                <a:cs typeface="Times New Roman" pitchFamily="18" charset="0"/>
              </a:rPr>
              <a:t>дневни</a:t>
            </a:r>
            <a:r>
              <a:rPr lang="en-US" b="1" dirty="0">
                <a:latin typeface="Times New Roman" pitchFamily="18" charset="0"/>
                <a:cs typeface="Times New Roman" pitchFamily="18" charset="0"/>
              </a:rPr>
              <a:t> </a:t>
            </a:r>
            <a:r>
              <a:rPr lang="sr-Cyrl-CS" b="1" dirty="0">
                <a:latin typeface="Times New Roman" pitchFamily="18" charset="0"/>
                <a:cs typeface="Times New Roman" pitchFamily="18" charset="0"/>
              </a:rPr>
              <a:t>унос</a:t>
            </a:r>
            <a:r>
              <a:rPr lang="en-US" b="1" dirty="0">
                <a:latin typeface="Times New Roman" pitchFamily="18" charset="0"/>
                <a:cs typeface="Times New Roman" pitchFamily="18" charset="0"/>
              </a:rPr>
              <a:t> </a:t>
            </a:r>
            <a:r>
              <a:rPr lang="sr-Cyrl-CS" b="1" dirty="0">
                <a:latin typeface="Times New Roman" pitchFamily="18" charset="0"/>
                <a:cs typeface="Times New Roman" pitchFamily="18" charset="0"/>
              </a:rPr>
              <a:t>за</a:t>
            </a:r>
            <a:r>
              <a:rPr lang="en-US" b="1" dirty="0">
                <a:latin typeface="Times New Roman" pitchFamily="18" charset="0"/>
                <a:cs typeface="Times New Roman" pitchFamily="18" charset="0"/>
              </a:rPr>
              <a:t> </a:t>
            </a:r>
            <a:r>
              <a:rPr lang="sr-Cyrl-CS" b="1" dirty="0">
                <a:latin typeface="Times New Roman" pitchFamily="18" charset="0"/>
                <a:cs typeface="Times New Roman" pitchFamily="18" charset="0"/>
              </a:rPr>
              <a:t>линолну</a:t>
            </a:r>
            <a:r>
              <a:rPr lang="en-US" b="1" dirty="0">
                <a:latin typeface="Times New Roman" pitchFamily="18" charset="0"/>
                <a:cs typeface="Times New Roman" pitchFamily="18" charset="0"/>
              </a:rPr>
              <a:t> </a:t>
            </a:r>
            <a:r>
              <a:rPr lang="sr-Cyrl-CS" b="1" dirty="0">
                <a:latin typeface="Times New Roman" pitchFamily="18" charset="0"/>
                <a:cs typeface="Times New Roman" pitchFamily="18" charset="0"/>
              </a:rPr>
              <a:t>киселину</a:t>
            </a:r>
            <a:r>
              <a:rPr lang="en-US" b="1" dirty="0">
                <a:latin typeface="Times New Roman" pitchFamily="18" charset="0"/>
                <a:cs typeface="Times New Roman" pitchFamily="18" charset="0"/>
              </a:rPr>
              <a:t> </a:t>
            </a:r>
            <a:r>
              <a:rPr lang="sr-Cyrl-CS" b="1" dirty="0">
                <a:latin typeface="Times New Roman" pitchFamily="18" charset="0"/>
                <a:cs typeface="Times New Roman" pitchFamily="18" charset="0"/>
              </a:rPr>
              <a:t>износи</a:t>
            </a:r>
            <a:r>
              <a:rPr lang="en-US" b="1" dirty="0">
                <a:latin typeface="Times New Roman" pitchFamily="18" charset="0"/>
                <a:cs typeface="Times New Roman" pitchFamily="18" charset="0"/>
              </a:rPr>
              <a:t> 17 g </a:t>
            </a:r>
            <a:r>
              <a:rPr lang="sr-Cyrl-CS" b="1" dirty="0">
                <a:latin typeface="Times New Roman" pitchFamily="18" charset="0"/>
                <a:cs typeface="Times New Roman" pitchFamily="18" charset="0"/>
              </a:rPr>
              <a:t>за</a:t>
            </a:r>
            <a:r>
              <a:rPr lang="en-US" b="1" dirty="0">
                <a:latin typeface="Times New Roman" pitchFamily="18" charset="0"/>
                <a:cs typeface="Times New Roman" pitchFamily="18" charset="0"/>
              </a:rPr>
              <a:t> </a:t>
            </a:r>
            <a:r>
              <a:rPr lang="sr-Cyrl-CS" b="1" dirty="0">
                <a:latin typeface="Times New Roman" pitchFamily="18" charset="0"/>
                <a:cs typeface="Times New Roman" pitchFamily="18" charset="0"/>
              </a:rPr>
              <a:t>мушкарце</a:t>
            </a:r>
            <a:r>
              <a:rPr lang="en-US" b="1" dirty="0">
                <a:latin typeface="Times New Roman" pitchFamily="18" charset="0"/>
                <a:cs typeface="Times New Roman" pitchFamily="18" charset="0"/>
              </a:rPr>
              <a:t> </a:t>
            </a:r>
            <a:r>
              <a:rPr lang="sr-Cyrl-CS" b="1" dirty="0">
                <a:latin typeface="Times New Roman" pitchFamily="18" charset="0"/>
                <a:cs typeface="Times New Roman" pitchFamily="18" charset="0"/>
              </a:rPr>
              <a:t>и</a:t>
            </a:r>
            <a:r>
              <a:rPr lang="en-US" b="1" dirty="0">
                <a:latin typeface="Times New Roman" pitchFamily="18" charset="0"/>
                <a:cs typeface="Times New Roman" pitchFamily="18" charset="0"/>
              </a:rPr>
              <a:t> 12 g </a:t>
            </a:r>
            <a:r>
              <a:rPr lang="sr-Cyrl-CS" b="1" dirty="0">
                <a:latin typeface="Times New Roman" pitchFamily="18" charset="0"/>
                <a:cs typeface="Times New Roman" pitchFamily="18" charset="0"/>
              </a:rPr>
              <a:t>за</a:t>
            </a:r>
            <a:r>
              <a:rPr lang="en-US" b="1" dirty="0">
                <a:latin typeface="Times New Roman" pitchFamily="18" charset="0"/>
                <a:cs typeface="Times New Roman" pitchFamily="18" charset="0"/>
              </a:rPr>
              <a:t> </a:t>
            </a:r>
            <a:r>
              <a:rPr lang="sr-Cyrl-CS" b="1" dirty="0">
                <a:latin typeface="Times New Roman" pitchFamily="18" charset="0"/>
                <a:cs typeface="Times New Roman" pitchFamily="18" charset="0"/>
              </a:rPr>
              <a:t>жене</a:t>
            </a:r>
            <a:r>
              <a:rPr lang="en-US" b="1" dirty="0">
                <a:latin typeface="Times New Roman" pitchFamily="18" charset="0"/>
                <a:cs typeface="Times New Roman" pitchFamily="18" charset="0"/>
              </a:rPr>
              <a:t> (</a:t>
            </a:r>
            <a:r>
              <a:rPr lang="sr-Cyrl-CS" b="1" dirty="0">
                <a:latin typeface="Times New Roman" pitchFamily="18" charset="0"/>
                <a:cs typeface="Times New Roman" pitchFamily="18" charset="0"/>
              </a:rPr>
              <a:t>око</a:t>
            </a:r>
            <a:r>
              <a:rPr lang="en-US" b="1" dirty="0">
                <a:latin typeface="Times New Roman" pitchFamily="18" charset="0"/>
                <a:cs typeface="Times New Roman" pitchFamily="18" charset="0"/>
              </a:rPr>
              <a:t> 5% </a:t>
            </a:r>
            <a:r>
              <a:rPr lang="sr-Cyrl-CS" b="1" dirty="0">
                <a:latin typeface="Times New Roman" pitchFamily="18" charset="0"/>
                <a:cs typeface="Times New Roman" pitchFamily="18" charset="0"/>
              </a:rPr>
              <a:t>дневног</a:t>
            </a:r>
            <a:r>
              <a:rPr lang="en-US" b="1" dirty="0">
                <a:latin typeface="Times New Roman" pitchFamily="18" charset="0"/>
                <a:cs typeface="Times New Roman" pitchFamily="18" charset="0"/>
              </a:rPr>
              <a:t> </a:t>
            </a:r>
            <a:r>
              <a:rPr lang="sr-Cyrl-CS" b="1" dirty="0">
                <a:latin typeface="Times New Roman" pitchFamily="18" charset="0"/>
                <a:cs typeface="Times New Roman" pitchFamily="18" charset="0"/>
              </a:rPr>
              <a:t>енергетског</a:t>
            </a:r>
            <a:r>
              <a:rPr lang="en-US" b="1" dirty="0">
                <a:latin typeface="Times New Roman" pitchFamily="18" charset="0"/>
                <a:cs typeface="Times New Roman" pitchFamily="18" charset="0"/>
              </a:rPr>
              <a:t> </a:t>
            </a:r>
            <a:r>
              <a:rPr lang="sr-Cyrl-CS" b="1" dirty="0">
                <a:latin typeface="Times New Roman" pitchFamily="18" charset="0"/>
                <a:cs typeface="Times New Roman" pitchFamily="18" charset="0"/>
              </a:rPr>
              <a:t>уноса</a:t>
            </a:r>
            <a:r>
              <a:rPr lang="en-US" b="1" dirty="0">
                <a:latin typeface="Times New Roman" pitchFamily="18" charset="0"/>
                <a:cs typeface="Times New Roman" pitchFamily="18" charset="0"/>
              </a:rPr>
              <a:t>).</a:t>
            </a:r>
            <a:endParaRPr lang="sr-Latn-RS" dirty="0"/>
          </a:p>
        </p:txBody>
      </p:sp>
    </p:spTree>
    <p:extLst>
      <p:ext uri="{BB962C8B-B14F-4D97-AF65-F5344CB8AC3E}">
        <p14:creationId xmlns:p14="http://schemas.microsoft.com/office/powerpoint/2010/main" val="339266560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507288" cy="5433467"/>
          </a:xfrm>
        </p:spPr>
        <p:txBody>
          <a:bodyPr>
            <a:normAutofit lnSpcReduction="10000"/>
          </a:bodyPr>
          <a:lstStyle/>
          <a:p>
            <a:r>
              <a:rPr lang="sr-Cyrl-CS" b="1" dirty="0">
                <a:latin typeface="Times New Roman" pitchFamily="18" charset="0"/>
                <a:cs typeface="Times New Roman" pitchFamily="18" charset="0"/>
              </a:rPr>
              <a:t>Код</a:t>
            </a:r>
            <a:r>
              <a:rPr lang="en-US" b="1" dirty="0">
                <a:latin typeface="Times New Roman" pitchFamily="18" charset="0"/>
                <a:cs typeface="Times New Roman" pitchFamily="18" charset="0"/>
              </a:rPr>
              <a:t> </a:t>
            </a:r>
            <a:r>
              <a:rPr lang="sr-Cyrl-CS" b="1" dirty="0">
                <a:latin typeface="Times New Roman" pitchFamily="18" charset="0"/>
                <a:cs typeface="Times New Roman" pitchFamily="18" charset="0"/>
              </a:rPr>
              <a:t>уноса</a:t>
            </a:r>
            <a:r>
              <a:rPr lang="en-US" b="1" dirty="0">
                <a:latin typeface="Times New Roman" pitchFamily="18" charset="0"/>
                <a:cs typeface="Times New Roman" pitchFamily="18" charset="0"/>
              </a:rPr>
              <a:t> </a:t>
            </a:r>
            <a:r>
              <a:rPr lang="sr-Cyrl-CS" b="1" dirty="0">
                <a:latin typeface="Times New Roman" pitchFamily="18" charset="0"/>
                <a:cs typeface="Times New Roman" pitchFamily="18" charset="0"/>
              </a:rPr>
              <a:t>омега</a:t>
            </a:r>
            <a:r>
              <a:rPr lang="en-US" b="1" dirty="0">
                <a:latin typeface="Times New Roman" pitchFamily="18" charset="0"/>
                <a:cs typeface="Times New Roman" pitchFamily="18" charset="0"/>
              </a:rPr>
              <a:t>-6 </a:t>
            </a:r>
            <a:r>
              <a:rPr lang="sr-Cyrl-CS" b="1" dirty="0">
                <a:latin typeface="Times New Roman" pitchFamily="18" charset="0"/>
                <a:cs typeface="Times New Roman" pitchFamily="18" charset="0"/>
              </a:rPr>
              <a:t>масних</a:t>
            </a:r>
            <a:r>
              <a:rPr lang="en-US" b="1" dirty="0">
                <a:latin typeface="Times New Roman" pitchFamily="18" charset="0"/>
                <a:cs typeface="Times New Roman" pitchFamily="18" charset="0"/>
              </a:rPr>
              <a:t> </a:t>
            </a:r>
            <a:r>
              <a:rPr lang="sr-Cyrl-CS" b="1" dirty="0" smtClean="0">
                <a:latin typeface="Times New Roman" pitchFamily="18" charset="0"/>
                <a:cs typeface="Times New Roman" pitchFamily="18" charset="0"/>
              </a:rPr>
              <a:t>киселина често</a:t>
            </a:r>
            <a:r>
              <a:rPr lang="en-US" b="1" dirty="0" smtClean="0">
                <a:latin typeface="Times New Roman" pitchFamily="18" charset="0"/>
                <a:cs typeface="Times New Roman" pitchFamily="18" charset="0"/>
              </a:rPr>
              <a:t> </a:t>
            </a:r>
            <a:r>
              <a:rPr lang="sr-Cyrl-CS" b="1" dirty="0">
                <a:latin typeface="Times New Roman" pitchFamily="18" charset="0"/>
                <a:cs typeface="Times New Roman" pitchFamily="18" charset="0"/>
              </a:rPr>
              <a:t>се</a:t>
            </a:r>
            <a:r>
              <a:rPr lang="en-US" b="1" dirty="0">
                <a:latin typeface="Times New Roman" pitchFamily="18" charset="0"/>
                <a:cs typeface="Times New Roman" pitchFamily="18" charset="0"/>
              </a:rPr>
              <a:t> </a:t>
            </a:r>
            <a:r>
              <a:rPr lang="sr-Cyrl-CS" b="1" dirty="0">
                <a:latin typeface="Times New Roman" pitchFamily="18" charset="0"/>
                <a:cs typeface="Times New Roman" pitchFamily="18" charset="0"/>
              </a:rPr>
              <a:t>поставља</a:t>
            </a:r>
            <a:r>
              <a:rPr lang="en-US" b="1" dirty="0">
                <a:latin typeface="Times New Roman" pitchFamily="18" charset="0"/>
                <a:cs typeface="Times New Roman" pitchFamily="18" charset="0"/>
              </a:rPr>
              <a:t> </a:t>
            </a:r>
            <a:r>
              <a:rPr lang="sr-Cyrl-CS" b="1" dirty="0">
                <a:latin typeface="Times New Roman" pitchFamily="18" charset="0"/>
                <a:cs typeface="Times New Roman" pitchFamily="18" charset="0"/>
              </a:rPr>
              <a:t>горња</a:t>
            </a:r>
            <a:r>
              <a:rPr lang="en-US" b="1" dirty="0">
                <a:latin typeface="Times New Roman" pitchFamily="18" charset="0"/>
                <a:cs typeface="Times New Roman" pitchFamily="18" charset="0"/>
              </a:rPr>
              <a:t> </a:t>
            </a:r>
            <a:r>
              <a:rPr lang="sr-Cyrl-CS" b="1" dirty="0">
                <a:latin typeface="Times New Roman" pitchFamily="18" charset="0"/>
                <a:cs typeface="Times New Roman" pitchFamily="18" charset="0"/>
              </a:rPr>
              <a:t>граница</a:t>
            </a:r>
            <a:r>
              <a:rPr lang="en-US" b="1" dirty="0">
                <a:latin typeface="Times New Roman" pitchFamily="18" charset="0"/>
                <a:cs typeface="Times New Roman" pitchFamily="18" charset="0"/>
              </a:rPr>
              <a:t> </a:t>
            </a:r>
            <a:r>
              <a:rPr lang="sr-Cyrl-CS" b="1" dirty="0">
                <a:latin typeface="Times New Roman" pitchFamily="18" charset="0"/>
                <a:cs typeface="Times New Roman" pitchFamily="18" charset="0"/>
              </a:rPr>
              <a:t>пожељног</a:t>
            </a:r>
            <a:r>
              <a:rPr lang="en-US" b="1" dirty="0">
                <a:latin typeface="Times New Roman" pitchFamily="18" charset="0"/>
                <a:cs typeface="Times New Roman" pitchFamily="18" charset="0"/>
              </a:rPr>
              <a:t> </a:t>
            </a:r>
            <a:r>
              <a:rPr lang="sr-Cyrl-CS" b="1" dirty="0">
                <a:latin typeface="Times New Roman" pitchFamily="18" charset="0"/>
                <a:cs typeface="Times New Roman" pitchFamily="18" charset="0"/>
              </a:rPr>
              <a:t>уноса</a:t>
            </a:r>
            <a:r>
              <a:rPr lang="en-US" b="1" dirty="0">
                <a:latin typeface="Times New Roman" pitchFamily="18" charset="0"/>
                <a:cs typeface="Times New Roman" pitchFamily="18" charset="0"/>
              </a:rPr>
              <a:t> </a:t>
            </a:r>
            <a:r>
              <a:rPr lang="sr-Cyrl-CS" b="1" dirty="0">
                <a:latin typeface="Times New Roman" pitchFamily="18" charset="0"/>
                <a:cs typeface="Times New Roman" pitchFamily="18" charset="0"/>
              </a:rPr>
              <a:t>и</a:t>
            </a:r>
            <a:r>
              <a:rPr lang="en-US" b="1" dirty="0">
                <a:latin typeface="Times New Roman" pitchFamily="18" charset="0"/>
                <a:cs typeface="Times New Roman" pitchFamily="18" charset="0"/>
              </a:rPr>
              <a:t> </a:t>
            </a:r>
            <a:r>
              <a:rPr lang="sr-Cyrl-CS" b="1" dirty="0">
                <a:latin typeface="Times New Roman" pitchFamily="18" charset="0"/>
                <a:cs typeface="Times New Roman" pitchFamily="18" charset="0"/>
              </a:rPr>
              <a:t>то</a:t>
            </a:r>
            <a:r>
              <a:rPr lang="en-US" b="1" dirty="0">
                <a:latin typeface="Times New Roman" pitchFamily="18" charset="0"/>
                <a:cs typeface="Times New Roman" pitchFamily="18" charset="0"/>
              </a:rPr>
              <a:t> </a:t>
            </a:r>
            <a:r>
              <a:rPr lang="sr-Cyrl-CS" b="1" dirty="0">
                <a:latin typeface="Times New Roman" pitchFamily="18" charset="0"/>
                <a:cs typeface="Times New Roman" pitchFamily="18" charset="0"/>
              </a:rPr>
              <a:t>на</a:t>
            </a:r>
            <a:r>
              <a:rPr lang="en-US" b="1" dirty="0">
                <a:latin typeface="Times New Roman" pitchFamily="18" charset="0"/>
                <a:cs typeface="Times New Roman" pitchFamily="18" charset="0"/>
              </a:rPr>
              <a:t> 10% </a:t>
            </a:r>
            <a:r>
              <a:rPr lang="sr-Cyrl-CS" b="1" dirty="0">
                <a:latin typeface="Times New Roman" pitchFamily="18" charset="0"/>
                <a:cs typeface="Times New Roman" pitchFamily="18" charset="0"/>
              </a:rPr>
              <a:t>дневно</a:t>
            </a:r>
            <a:r>
              <a:rPr lang="en-US" b="1" dirty="0">
                <a:latin typeface="Times New Roman" pitchFamily="18" charset="0"/>
                <a:cs typeface="Times New Roman" pitchFamily="18" charset="0"/>
              </a:rPr>
              <a:t> </a:t>
            </a:r>
            <a:r>
              <a:rPr lang="sr-Cyrl-CS" b="1" dirty="0">
                <a:latin typeface="Times New Roman" pitchFamily="18" charset="0"/>
                <a:cs typeface="Times New Roman" pitchFamily="18" charset="0"/>
              </a:rPr>
              <a:t>потребне</a:t>
            </a:r>
            <a:r>
              <a:rPr lang="en-US" b="1" dirty="0">
                <a:latin typeface="Times New Roman" pitchFamily="18" charset="0"/>
                <a:cs typeface="Times New Roman" pitchFamily="18" charset="0"/>
              </a:rPr>
              <a:t> </a:t>
            </a:r>
            <a:r>
              <a:rPr lang="sr-Cyrl-CS" b="1" dirty="0">
                <a:latin typeface="Times New Roman" pitchFamily="18" charset="0"/>
                <a:cs typeface="Times New Roman" pitchFamily="18" charset="0"/>
              </a:rPr>
              <a:t>енергије</a:t>
            </a:r>
            <a:r>
              <a:rPr lang="en-US" b="1" dirty="0">
                <a:latin typeface="Times New Roman" pitchFamily="18" charset="0"/>
                <a:cs typeface="Times New Roman" pitchFamily="18" charset="0"/>
              </a:rPr>
              <a:t>. </a:t>
            </a:r>
            <a:endParaRPr lang="sr-Cyrl-RS" b="1" dirty="0" smtClean="0">
              <a:latin typeface="Times New Roman" pitchFamily="18" charset="0"/>
              <a:cs typeface="Times New Roman" pitchFamily="18" charset="0"/>
            </a:endParaRPr>
          </a:p>
          <a:p>
            <a:r>
              <a:rPr lang="sr-Cyrl-CS" b="1" dirty="0" smtClean="0">
                <a:latin typeface="Times New Roman" pitchFamily="18" charset="0"/>
                <a:cs typeface="Times New Roman" pitchFamily="18" charset="0"/>
              </a:rPr>
              <a:t>Разлози</a:t>
            </a:r>
            <a:r>
              <a:rPr lang="en-US" b="1" dirty="0" smtClean="0">
                <a:latin typeface="Times New Roman" pitchFamily="18" charset="0"/>
                <a:cs typeface="Times New Roman" pitchFamily="18" charset="0"/>
              </a:rPr>
              <a:t> </a:t>
            </a:r>
            <a:r>
              <a:rPr lang="sr-Cyrl-CS" b="1" dirty="0">
                <a:latin typeface="Times New Roman" pitchFamily="18" charset="0"/>
                <a:cs typeface="Times New Roman" pitchFamily="18" charset="0"/>
              </a:rPr>
              <a:t>су</a:t>
            </a:r>
            <a:r>
              <a:rPr lang="en-US" b="1" dirty="0">
                <a:latin typeface="Times New Roman" pitchFamily="18" charset="0"/>
                <a:cs typeface="Times New Roman" pitchFamily="18" charset="0"/>
              </a:rPr>
              <a:t> </a:t>
            </a:r>
            <a:r>
              <a:rPr lang="sr-Cyrl-CS" b="1" dirty="0">
                <a:latin typeface="Times New Roman" pitchFamily="18" charset="0"/>
                <a:cs typeface="Times New Roman" pitchFamily="18" charset="0"/>
              </a:rPr>
              <a:t>следећи</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уобичајеном</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исхраном</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базираном</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на</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биљним</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уљима</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углавном</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се</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уноси</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више</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од</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препоручених</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количина</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у</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већим</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количинама</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омега</a:t>
            </a:r>
            <a:r>
              <a:rPr lang="en-US" dirty="0">
                <a:latin typeface="Times New Roman" pitchFamily="18" charset="0"/>
                <a:cs typeface="Times New Roman" pitchFamily="18" charset="0"/>
              </a:rPr>
              <a:t>-6 </a:t>
            </a:r>
            <a:r>
              <a:rPr lang="sr-Cyrl-CS" dirty="0">
                <a:latin typeface="Times New Roman" pitchFamily="18" charset="0"/>
                <a:cs typeface="Times New Roman" pitchFamily="18" charset="0"/>
              </a:rPr>
              <a:t>масне</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киселине</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могу</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деловати</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про</a:t>
            </a:r>
            <a:r>
              <a:rPr lang="en-US" dirty="0">
                <a:latin typeface="Times New Roman" pitchFamily="18" charset="0"/>
                <a:cs typeface="Times New Roman" pitchFamily="18" charset="0"/>
              </a:rPr>
              <a:t>-</a:t>
            </a:r>
            <a:r>
              <a:rPr lang="sr-Cyrl-CS" dirty="0">
                <a:latin typeface="Times New Roman" pitchFamily="18" charset="0"/>
                <a:cs typeface="Times New Roman" pitchFamily="18" charset="0"/>
              </a:rPr>
              <a:t>оксидативно</a:t>
            </a:r>
            <a:r>
              <a:rPr lang="en-US" dirty="0">
                <a:latin typeface="Times New Roman" pitchFamily="18" charset="0"/>
                <a:cs typeface="Times New Roman" pitchFamily="18" charset="0"/>
              </a:rPr>
              <a:t>; </a:t>
            </a:r>
            <a:r>
              <a:rPr lang="sr-Cyrl-CS" dirty="0" smtClean="0">
                <a:latin typeface="Times New Roman" pitchFamily="18" charset="0"/>
                <a:cs typeface="Times New Roman" pitchFamily="18" charset="0"/>
              </a:rPr>
              <a:t>већим</a:t>
            </a:r>
            <a:r>
              <a:rPr lang="en-US" dirty="0" smtClean="0">
                <a:latin typeface="Times New Roman" pitchFamily="18" charset="0"/>
                <a:cs typeface="Times New Roman" pitchFamily="18" charset="0"/>
              </a:rPr>
              <a:t> </a:t>
            </a:r>
            <a:r>
              <a:rPr lang="sr-Cyrl-CS" dirty="0">
                <a:latin typeface="Times New Roman" pitchFamily="18" charset="0"/>
                <a:cs typeface="Times New Roman" pitchFamily="18" charset="0"/>
              </a:rPr>
              <a:t>уносом</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нарушава</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се</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однос</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са</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омега</a:t>
            </a:r>
            <a:r>
              <a:rPr lang="en-US" dirty="0">
                <a:latin typeface="Times New Roman" pitchFamily="18" charset="0"/>
                <a:cs typeface="Times New Roman" pitchFamily="18" charset="0"/>
              </a:rPr>
              <a:t>-3 </a:t>
            </a:r>
            <a:r>
              <a:rPr lang="sr-Cyrl-CS" dirty="0">
                <a:latin typeface="Times New Roman" pitchFamily="18" charset="0"/>
                <a:cs typeface="Times New Roman" pitchFamily="18" charset="0"/>
              </a:rPr>
              <a:t>масним</a:t>
            </a:r>
            <a:r>
              <a:rPr lang="en-US" dirty="0">
                <a:latin typeface="Times New Roman" pitchFamily="18" charset="0"/>
                <a:cs typeface="Times New Roman" pitchFamily="18" charset="0"/>
              </a:rPr>
              <a:t> </a:t>
            </a:r>
            <a:r>
              <a:rPr lang="sr-Cyrl-CS" dirty="0">
                <a:latin typeface="Times New Roman" pitchFamily="18" charset="0"/>
                <a:cs typeface="Times New Roman" pitchFamily="18" charset="0"/>
              </a:rPr>
              <a:t>киселинама</a:t>
            </a:r>
            <a:r>
              <a:rPr lang="en-US" dirty="0">
                <a:latin typeface="Times New Roman" pitchFamily="18" charset="0"/>
                <a:cs typeface="Times New Roman" pitchFamily="18" charset="0"/>
              </a:rPr>
              <a:t>.</a:t>
            </a:r>
          </a:p>
          <a:p>
            <a:endParaRPr lang="sr-Latn-RS" dirty="0"/>
          </a:p>
        </p:txBody>
      </p:sp>
    </p:spTree>
    <p:extLst>
      <p:ext uri="{BB962C8B-B14F-4D97-AF65-F5344CB8AC3E}">
        <p14:creationId xmlns:p14="http://schemas.microsoft.com/office/powerpoint/2010/main" val="33697887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ПИРАМИДА ИСХРАНЕ</a:t>
            </a:r>
            <a:endParaRPr lang="sr-Latn-RS" dirty="0"/>
          </a:p>
        </p:txBody>
      </p:sp>
      <p:sp>
        <p:nvSpPr>
          <p:cNvPr id="3" name="Content Placeholder 2"/>
          <p:cNvSpPr>
            <a:spLocks noGrp="1"/>
          </p:cNvSpPr>
          <p:nvPr>
            <p:ph idx="1"/>
          </p:nvPr>
        </p:nvSpPr>
        <p:spPr/>
        <p:txBody>
          <a:bodyPr/>
          <a:lstStyle/>
          <a:p>
            <a:endParaRPr lang="sr-Latn-R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494329"/>
            <a:ext cx="6048671" cy="52470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64102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r>
              <a:rPr lang="sr-Cyrl-CS" b="1" dirty="0" smtClean="0"/>
              <a:t>Дефицит</a:t>
            </a:r>
            <a:r>
              <a:rPr lang="en-US" b="1" dirty="0" smtClean="0"/>
              <a:t> </a:t>
            </a:r>
            <a:r>
              <a:rPr lang="sr-Cyrl-CS" b="1" dirty="0" smtClean="0"/>
              <a:t>омега</a:t>
            </a:r>
            <a:r>
              <a:rPr lang="en-US" b="1" dirty="0" smtClean="0"/>
              <a:t>-6 </a:t>
            </a:r>
            <a:r>
              <a:rPr lang="sr-Cyrl-CS" b="1" dirty="0" smtClean="0"/>
              <a:t>масних</a:t>
            </a:r>
            <a:r>
              <a:rPr lang="en-US" b="1" dirty="0" smtClean="0"/>
              <a:t> </a:t>
            </a:r>
            <a:r>
              <a:rPr lang="sr-Cyrl-CS" b="1" dirty="0" smtClean="0"/>
              <a:t>киселина</a:t>
            </a:r>
            <a:r>
              <a:rPr lang="en-US" dirty="0" smtClean="0"/>
              <a:t> – </a:t>
            </a:r>
            <a:r>
              <a:rPr lang="sr-Cyrl-CS" dirty="0" smtClean="0"/>
              <a:t>Клинички</a:t>
            </a:r>
            <a:r>
              <a:rPr lang="en-US" dirty="0" smtClean="0"/>
              <a:t> </a:t>
            </a:r>
            <a:r>
              <a:rPr lang="sr-Cyrl-CS" dirty="0" smtClean="0"/>
              <a:t>симптоми</a:t>
            </a:r>
            <a:r>
              <a:rPr lang="en-US" dirty="0" smtClean="0"/>
              <a:t> </a:t>
            </a:r>
            <a:r>
              <a:rPr lang="sr-Cyrl-CS" dirty="0" smtClean="0"/>
              <a:t>су</a:t>
            </a:r>
            <a:r>
              <a:rPr lang="en-US" dirty="0" smtClean="0"/>
              <a:t> </a:t>
            </a:r>
            <a:r>
              <a:rPr lang="sr-Cyrl-CS" dirty="0" smtClean="0"/>
              <a:t>веома</a:t>
            </a:r>
            <a:r>
              <a:rPr lang="en-US" dirty="0" smtClean="0"/>
              <a:t> </a:t>
            </a:r>
            <a:r>
              <a:rPr lang="sr-Cyrl-CS" dirty="0" smtClean="0"/>
              <a:t>ретки</a:t>
            </a:r>
            <a:r>
              <a:rPr lang="en-US" dirty="0" smtClean="0"/>
              <a:t> </a:t>
            </a:r>
            <a:r>
              <a:rPr lang="sr-Cyrl-CS" dirty="0" smtClean="0"/>
              <a:t>код</a:t>
            </a:r>
            <a:r>
              <a:rPr lang="en-US" dirty="0" smtClean="0"/>
              <a:t> </a:t>
            </a:r>
            <a:r>
              <a:rPr lang="sr-Cyrl-CS" dirty="0" smtClean="0"/>
              <a:t>људи</a:t>
            </a:r>
            <a:r>
              <a:rPr lang="en-US" dirty="0" smtClean="0"/>
              <a:t> </a:t>
            </a:r>
            <a:r>
              <a:rPr lang="sr-Cyrl-CS" dirty="0" smtClean="0"/>
              <a:t>и</a:t>
            </a:r>
            <a:r>
              <a:rPr lang="en-US" dirty="0" smtClean="0"/>
              <a:t> </a:t>
            </a:r>
            <a:r>
              <a:rPr lang="sr-Cyrl-CS" dirty="0" smtClean="0"/>
              <a:t>јављају</a:t>
            </a:r>
            <a:r>
              <a:rPr lang="en-US" dirty="0" smtClean="0"/>
              <a:t> </a:t>
            </a:r>
            <a:r>
              <a:rPr lang="sr-Cyrl-CS" dirty="0" smtClean="0"/>
              <a:t>се</a:t>
            </a:r>
            <a:r>
              <a:rPr lang="en-US" dirty="0" smtClean="0"/>
              <a:t> </a:t>
            </a:r>
            <a:r>
              <a:rPr lang="sr-Cyrl-CS" dirty="0" smtClean="0"/>
              <a:t>у</a:t>
            </a:r>
            <a:r>
              <a:rPr lang="en-US" dirty="0" smtClean="0"/>
              <a:t> </a:t>
            </a:r>
            <a:r>
              <a:rPr lang="sr-Cyrl-CS" dirty="0" smtClean="0"/>
              <a:t>форми</a:t>
            </a:r>
            <a:r>
              <a:rPr lang="en-US" dirty="0" smtClean="0"/>
              <a:t> </a:t>
            </a:r>
            <a:r>
              <a:rPr lang="sr-Cyrl-CS" dirty="0" smtClean="0"/>
              <a:t>кожних</a:t>
            </a:r>
            <a:r>
              <a:rPr lang="en-US" dirty="0" smtClean="0"/>
              <a:t> </a:t>
            </a:r>
            <a:r>
              <a:rPr lang="sr-Cyrl-CS" dirty="0" smtClean="0"/>
              <a:t>поремећаја</a:t>
            </a:r>
            <a:r>
              <a:rPr lang="en-US" dirty="0" smtClean="0"/>
              <a:t> (</a:t>
            </a:r>
            <a:r>
              <a:rPr lang="sr-Cyrl-CS" dirty="0" smtClean="0"/>
              <a:t>груба</a:t>
            </a:r>
            <a:r>
              <a:rPr lang="en-US" dirty="0" smtClean="0"/>
              <a:t> </a:t>
            </a:r>
            <a:r>
              <a:rPr lang="sr-Cyrl-CS" dirty="0" smtClean="0"/>
              <a:t>кожа</a:t>
            </a:r>
            <a:r>
              <a:rPr lang="en-US" dirty="0" smtClean="0"/>
              <a:t>, </a:t>
            </a:r>
            <a:r>
              <a:rPr lang="sr-Cyrl-CS" dirty="0" smtClean="0"/>
              <a:t>дерматитис</a:t>
            </a:r>
            <a:r>
              <a:rPr lang="en-US" dirty="0" smtClean="0"/>
              <a:t>).</a:t>
            </a:r>
          </a:p>
          <a:p>
            <a:r>
              <a:rPr lang="sr-Cyrl-CS" b="1" dirty="0" smtClean="0"/>
              <a:t>Повољни</a:t>
            </a:r>
            <a:r>
              <a:rPr lang="en-US" b="1" dirty="0" smtClean="0"/>
              <a:t> </a:t>
            </a:r>
            <a:r>
              <a:rPr lang="sr-Cyrl-CS" b="1" dirty="0" smtClean="0"/>
              <a:t>здравствени</a:t>
            </a:r>
            <a:r>
              <a:rPr lang="en-US" b="1" dirty="0" smtClean="0"/>
              <a:t> </a:t>
            </a:r>
            <a:r>
              <a:rPr lang="sr-Cyrl-CS" b="1" dirty="0" smtClean="0"/>
              <a:t>ефекти</a:t>
            </a:r>
            <a:r>
              <a:rPr lang="en-US" b="1" dirty="0" smtClean="0"/>
              <a:t> </a:t>
            </a:r>
            <a:r>
              <a:rPr lang="sr-Cyrl-CS" b="1" dirty="0" smtClean="0"/>
              <a:t>који</a:t>
            </a:r>
            <a:r>
              <a:rPr lang="en-US" b="1" dirty="0" smtClean="0"/>
              <a:t> </a:t>
            </a:r>
            <a:r>
              <a:rPr lang="sr-Cyrl-CS" b="1" dirty="0" smtClean="0"/>
              <a:t>се</a:t>
            </a:r>
            <a:r>
              <a:rPr lang="en-US" b="1" dirty="0" smtClean="0"/>
              <a:t> </a:t>
            </a:r>
            <a:r>
              <a:rPr lang="sr-Cyrl-CS" b="1" dirty="0" smtClean="0"/>
              <a:t>приписују</a:t>
            </a:r>
            <a:r>
              <a:rPr lang="en-US" b="1" dirty="0" smtClean="0"/>
              <a:t> </a:t>
            </a:r>
            <a:r>
              <a:rPr lang="sr-Cyrl-CS" b="1" dirty="0" smtClean="0"/>
              <a:t>омега</a:t>
            </a:r>
            <a:r>
              <a:rPr lang="en-US" b="1" dirty="0" smtClean="0"/>
              <a:t>-6 </a:t>
            </a:r>
            <a:r>
              <a:rPr lang="sr-Cyrl-CS" b="1" dirty="0" smtClean="0"/>
              <a:t>масним</a:t>
            </a:r>
            <a:r>
              <a:rPr lang="en-US" b="1" dirty="0" smtClean="0"/>
              <a:t> </a:t>
            </a:r>
            <a:r>
              <a:rPr lang="sr-Cyrl-CS" b="1" dirty="0" smtClean="0"/>
              <a:t>киселинама</a:t>
            </a:r>
            <a:r>
              <a:rPr lang="en-US" dirty="0" smtClean="0"/>
              <a:t> – </a:t>
            </a:r>
            <a:r>
              <a:rPr lang="sr-Cyrl-CS" dirty="0" smtClean="0"/>
              <a:t>Резултати</a:t>
            </a:r>
            <a:r>
              <a:rPr lang="en-US" dirty="0" smtClean="0"/>
              <a:t> </a:t>
            </a:r>
            <a:r>
              <a:rPr lang="sr-Cyrl-CS" dirty="0" smtClean="0"/>
              <a:t>великог</a:t>
            </a:r>
            <a:r>
              <a:rPr lang="en-US" dirty="0" smtClean="0"/>
              <a:t> </a:t>
            </a:r>
            <a:r>
              <a:rPr lang="sr-Cyrl-CS" dirty="0" smtClean="0"/>
              <a:t>броја</a:t>
            </a:r>
            <a:r>
              <a:rPr lang="en-US" dirty="0" smtClean="0"/>
              <a:t> </a:t>
            </a:r>
            <a:r>
              <a:rPr lang="sr-Cyrl-CS" dirty="0" smtClean="0"/>
              <a:t>истраживања</a:t>
            </a:r>
            <a:r>
              <a:rPr lang="en-US" dirty="0" smtClean="0"/>
              <a:t> </a:t>
            </a:r>
            <a:r>
              <a:rPr lang="sr-Cyrl-CS" dirty="0" smtClean="0"/>
              <a:t>указују</a:t>
            </a:r>
            <a:r>
              <a:rPr lang="en-US" dirty="0" smtClean="0"/>
              <a:t> </a:t>
            </a:r>
            <a:r>
              <a:rPr lang="sr-Cyrl-CS" dirty="0" smtClean="0"/>
              <a:t>да</a:t>
            </a:r>
            <a:r>
              <a:rPr lang="en-US" dirty="0" smtClean="0"/>
              <a:t> </a:t>
            </a:r>
            <a:r>
              <a:rPr lang="sr-Cyrl-CS" dirty="0" smtClean="0"/>
              <a:t>би</a:t>
            </a:r>
            <a:r>
              <a:rPr lang="en-US" dirty="0" smtClean="0"/>
              <a:t> </a:t>
            </a:r>
            <a:r>
              <a:rPr lang="sr-Cyrl-CS" dirty="0" smtClean="0"/>
              <a:t>омега</a:t>
            </a:r>
            <a:r>
              <a:rPr lang="en-US" dirty="0" smtClean="0"/>
              <a:t>-6 </a:t>
            </a:r>
            <a:r>
              <a:rPr lang="sr-Cyrl-CS" dirty="0" smtClean="0"/>
              <a:t>масне</a:t>
            </a:r>
            <a:r>
              <a:rPr lang="en-US" dirty="0" smtClean="0"/>
              <a:t> </a:t>
            </a:r>
            <a:r>
              <a:rPr lang="sr-Cyrl-CS" dirty="0" smtClean="0"/>
              <a:t>киселине</a:t>
            </a:r>
            <a:r>
              <a:rPr lang="en-US" dirty="0" smtClean="0"/>
              <a:t> </a:t>
            </a:r>
            <a:r>
              <a:rPr lang="sr-Cyrl-CS" dirty="0" smtClean="0"/>
              <a:t>могле</a:t>
            </a:r>
            <a:r>
              <a:rPr lang="en-US" dirty="0" smtClean="0"/>
              <a:t> </a:t>
            </a:r>
            <a:r>
              <a:rPr lang="sr-Cyrl-CS" dirty="0" smtClean="0"/>
              <a:t>повољно</a:t>
            </a:r>
            <a:r>
              <a:rPr lang="en-US" dirty="0" smtClean="0"/>
              <a:t> </a:t>
            </a:r>
            <a:r>
              <a:rPr lang="sr-Cyrl-CS" dirty="0" smtClean="0"/>
              <a:t>утицати</a:t>
            </a:r>
            <a:r>
              <a:rPr lang="en-US" dirty="0" smtClean="0"/>
              <a:t> </a:t>
            </a:r>
            <a:r>
              <a:rPr lang="sr-Cyrl-CS" dirty="0" smtClean="0"/>
              <a:t>на</a:t>
            </a:r>
            <a:r>
              <a:rPr lang="en-US" dirty="0" smtClean="0"/>
              <a:t> </a:t>
            </a:r>
            <a:r>
              <a:rPr lang="sr-Cyrl-CS" dirty="0" smtClean="0"/>
              <a:t>ниво</a:t>
            </a:r>
            <a:r>
              <a:rPr lang="en-US" dirty="0" smtClean="0"/>
              <a:t> </a:t>
            </a:r>
            <a:r>
              <a:rPr lang="sr-Cyrl-CS" dirty="0" smtClean="0"/>
              <a:t>липида</a:t>
            </a:r>
            <a:r>
              <a:rPr lang="en-US" dirty="0" smtClean="0"/>
              <a:t> </a:t>
            </a:r>
            <a:r>
              <a:rPr lang="sr-Cyrl-CS" dirty="0" smtClean="0"/>
              <a:t>у</a:t>
            </a:r>
            <a:r>
              <a:rPr lang="en-US" dirty="0" smtClean="0"/>
              <a:t> </a:t>
            </a:r>
            <a:r>
              <a:rPr lang="sr-Cyrl-CS" dirty="0" smtClean="0"/>
              <a:t>крви</a:t>
            </a:r>
            <a:r>
              <a:rPr lang="en-US" dirty="0" smtClean="0"/>
              <a:t>, </a:t>
            </a:r>
            <a:r>
              <a:rPr lang="sr-Cyrl-CS" dirty="0" smtClean="0"/>
              <a:t>крвни</a:t>
            </a:r>
            <a:r>
              <a:rPr lang="en-US" dirty="0" smtClean="0"/>
              <a:t> </a:t>
            </a:r>
            <a:r>
              <a:rPr lang="sr-Cyrl-CS" dirty="0" smtClean="0"/>
              <a:t>притисак</a:t>
            </a:r>
            <a:r>
              <a:rPr lang="en-US" dirty="0" smtClean="0"/>
              <a:t>, </a:t>
            </a:r>
            <a:r>
              <a:rPr lang="sr-Cyrl-CS" dirty="0" smtClean="0"/>
              <a:t>да</a:t>
            </a:r>
            <a:r>
              <a:rPr lang="en-US" dirty="0" smtClean="0"/>
              <a:t> </a:t>
            </a:r>
            <a:r>
              <a:rPr lang="sr-Cyrl-CS" dirty="0" smtClean="0"/>
              <a:t>могу</a:t>
            </a:r>
            <a:r>
              <a:rPr lang="en-US" dirty="0" smtClean="0"/>
              <a:t> </a:t>
            </a:r>
            <a:r>
              <a:rPr lang="sr-Cyrl-CS" dirty="0" smtClean="0"/>
              <a:t>имати</a:t>
            </a:r>
            <a:r>
              <a:rPr lang="en-US" dirty="0" smtClean="0"/>
              <a:t> </a:t>
            </a:r>
            <a:r>
              <a:rPr lang="sr-Cyrl-CS" dirty="0" smtClean="0"/>
              <a:t>имуномодулаторно</a:t>
            </a:r>
            <a:r>
              <a:rPr lang="en-US" dirty="0" smtClean="0"/>
              <a:t> </a:t>
            </a:r>
            <a:r>
              <a:rPr lang="sr-Cyrl-CS" dirty="0" smtClean="0"/>
              <a:t>и</a:t>
            </a:r>
            <a:r>
              <a:rPr lang="en-US" dirty="0" smtClean="0"/>
              <a:t> </a:t>
            </a:r>
            <a:r>
              <a:rPr lang="sr-Cyrl-CS" dirty="0" smtClean="0"/>
              <a:t>антиинфламаторно</a:t>
            </a:r>
            <a:r>
              <a:rPr lang="en-US" dirty="0" smtClean="0"/>
              <a:t> </a:t>
            </a:r>
            <a:r>
              <a:rPr lang="sr-Cyrl-CS" dirty="0" smtClean="0"/>
              <a:t>деловање</a:t>
            </a:r>
            <a:endParaRPr lang="en-US" dirty="0" smtClean="0"/>
          </a:p>
          <a:p>
            <a:r>
              <a:rPr lang="sr-Cyrl-CS" b="1" dirty="0" smtClean="0"/>
              <a:t>Интеракције</a:t>
            </a:r>
            <a:r>
              <a:rPr lang="en-US" b="1" dirty="0" smtClean="0"/>
              <a:t> </a:t>
            </a:r>
            <a:r>
              <a:rPr lang="sr-Cyrl-CS" b="1" dirty="0" smtClean="0"/>
              <a:t>омега</a:t>
            </a:r>
            <a:r>
              <a:rPr lang="en-US" b="1" dirty="0" smtClean="0"/>
              <a:t>-6 </a:t>
            </a:r>
            <a:r>
              <a:rPr lang="sr-Cyrl-CS" b="1" dirty="0" smtClean="0"/>
              <a:t>масних</a:t>
            </a:r>
            <a:r>
              <a:rPr lang="en-US" b="1" dirty="0" smtClean="0"/>
              <a:t> </a:t>
            </a:r>
            <a:r>
              <a:rPr lang="sr-Cyrl-CS" b="1" dirty="0" smtClean="0"/>
              <a:t>киселина</a:t>
            </a:r>
            <a:r>
              <a:rPr lang="en-US" b="1" dirty="0" smtClean="0"/>
              <a:t> </a:t>
            </a:r>
            <a:r>
              <a:rPr lang="sr-Cyrl-CS" b="1" dirty="0" smtClean="0"/>
              <a:t>са</a:t>
            </a:r>
            <a:r>
              <a:rPr lang="en-US" b="1" dirty="0" smtClean="0"/>
              <a:t> </a:t>
            </a:r>
            <a:r>
              <a:rPr lang="sr-Cyrl-CS" b="1" dirty="0" smtClean="0"/>
              <a:t>лековима</a:t>
            </a:r>
            <a:r>
              <a:rPr lang="en-US" b="1" dirty="0" smtClean="0"/>
              <a:t>, </a:t>
            </a:r>
            <a:r>
              <a:rPr lang="sr-Cyrl-CS" b="1" dirty="0" smtClean="0"/>
              <a:t>храном</a:t>
            </a:r>
            <a:r>
              <a:rPr lang="en-US" b="1" dirty="0" smtClean="0"/>
              <a:t> </a:t>
            </a:r>
            <a:r>
              <a:rPr lang="sr-Cyrl-CS" b="1" dirty="0" smtClean="0"/>
              <a:t>и</a:t>
            </a:r>
            <a:r>
              <a:rPr lang="en-US" b="1" dirty="0" smtClean="0"/>
              <a:t> </a:t>
            </a:r>
            <a:r>
              <a:rPr lang="sr-Cyrl-CS" b="1" dirty="0" smtClean="0"/>
              <a:t>суплементима</a:t>
            </a:r>
            <a:r>
              <a:rPr lang="en-US" dirty="0" smtClean="0"/>
              <a:t> – </a:t>
            </a:r>
            <a:r>
              <a:rPr lang="sr-Cyrl-CS" dirty="0" smtClean="0"/>
              <a:t>Код</a:t>
            </a:r>
            <a:r>
              <a:rPr lang="en-US" dirty="0" smtClean="0"/>
              <a:t> </a:t>
            </a:r>
            <a:r>
              <a:rPr lang="en-US" dirty="0"/>
              <a:t>L</a:t>
            </a:r>
            <a:r>
              <a:rPr lang="sr-Cyrl-CS" dirty="0" smtClean="0"/>
              <a:t>А</a:t>
            </a:r>
            <a:r>
              <a:rPr lang="en-US" dirty="0" smtClean="0"/>
              <a:t> </a:t>
            </a:r>
            <a:r>
              <a:rPr lang="sr-Cyrl-CS" dirty="0" smtClean="0"/>
              <a:t>нису</a:t>
            </a:r>
            <a:r>
              <a:rPr lang="en-US" dirty="0" smtClean="0"/>
              <a:t> </a:t>
            </a:r>
            <a:r>
              <a:rPr lang="sr-Cyrl-CS" dirty="0" smtClean="0"/>
              <a:t>забележене</a:t>
            </a:r>
            <a:r>
              <a:rPr lang="en-US" dirty="0" smtClean="0"/>
              <a:t> </a:t>
            </a:r>
            <a:r>
              <a:rPr lang="sr-Cyrl-CS" dirty="0" smtClean="0"/>
              <a:t>значајније</a:t>
            </a:r>
            <a:r>
              <a:rPr lang="en-US" dirty="0" smtClean="0"/>
              <a:t> </a:t>
            </a:r>
            <a:r>
              <a:rPr lang="sr-Cyrl-CS" dirty="0" smtClean="0"/>
              <a:t>интеракције</a:t>
            </a:r>
            <a:r>
              <a:rPr lang="en-US" dirty="0" smtClean="0"/>
              <a:t>. </a:t>
            </a:r>
            <a:endParaRPr lang="en-US" dirty="0"/>
          </a:p>
        </p:txBody>
      </p:sp>
    </p:spTree>
    <p:extLst>
      <p:ext uri="{BB962C8B-B14F-4D97-AF65-F5344CB8AC3E}">
        <p14:creationId xmlns:p14="http://schemas.microsoft.com/office/powerpoint/2010/main" val="151537180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p:spPr>
        <p:txBody>
          <a:bodyPr>
            <a:normAutofit/>
          </a:bodyPr>
          <a:lstStyle/>
          <a:p>
            <a:r>
              <a:rPr lang="sr-Cyrl-CS" sz="3600" b="1" smtClean="0">
                <a:latin typeface="Times New Roman" pitchFamily="18" charset="0"/>
                <a:cs typeface="Times New Roman" pitchFamily="18" charset="0"/>
              </a:rPr>
              <a:t>Уље</a:t>
            </a:r>
            <a:r>
              <a:rPr lang="en-US" sz="3600" b="1" smtClean="0">
                <a:latin typeface="Times New Roman" pitchFamily="18" charset="0"/>
                <a:cs typeface="Times New Roman" pitchFamily="18" charset="0"/>
              </a:rPr>
              <a:t> </a:t>
            </a:r>
            <a:r>
              <a:rPr lang="sr-Cyrl-CS" sz="3600" b="1" smtClean="0">
                <a:latin typeface="Times New Roman" pitchFamily="18" charset="0"/>
                <a:cs typeface="Times New Roman" pitchFamily="18" charset="0"/>
              </a:rPr>
              <a:t>морских</a:t>
            </a:r>
            <a:r>
              <a:rPr lang="en-US" sz="3600" b="1" smtClean="0">
                <a:latin typeface="Times New Roman" pitchFamily="18" charset="0"/>
                <a:cs typeface="Times New Roman" pitchFamily="18" charset="0"/>
              </a:rPr>
              <a:t> </a:t>
            </a:r>
            <a:r>
              <a:rPr lang="sr-Cyrl-CS" sz="3600" b="1" smtClean="0">
                <a:latin typeface="Times New Roman" pitchFamily="18" charset="0"/>
                <a:cs typeface="Times New Roman" pitchFamily="18" charset="0"/>
              </a:rPr>
              <a:t>риба</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0" y="838200"/>
            <a:ext cx="9144000" cy="6019800"/>
          </a:xfrm>
        </p:spPr>
        <p:txBody>
          <a:bodyPr>
            <a:normAutofit/>
          </a:bodyPr>
          <a:lstStyle/>
          <a:p>
            <a:r>
              <a:rPr lang="sr-Cyrl-CS" sz="2800" dirty="0" smtClean="0"/>
              <a:t>Уље</a:t>
            </a:r>
            <a:r>
              <a:rPr lang="en-US" sz="2800" dirty="0" smtClean="0"/>
              <a:t> </a:t>
            </a:r>
            <a:r>
              <a:rPr lang="sr-Cyrl-CS" sz="2800" dirty="0" smtClean="0"/>
              <a:t>добијено</a:t>
            </a:r>
            <a:r>
              <a:rPr lang="en-US" sz="2800" dirty="0" smtClean="0"/>
              <a:t> </a:t>
            </a:r>
            <a:r>
              <a:rPr lang="sr-Cyrl-CS" sz="2800" dirty="0" smtClean="0"/>
              <a:t>из</a:t>
            </a:r>
            <a:r>
              <a:rPr lang="en-US" sz="2800" dirty="0" smtClean="0"/>
              <a:t> </a:t>
            </a:r>
            <a:r>
              <a:rPr lang="sr-Cyrl-CS" sz="2800" dirty="0" smtClean="0"/>
              <a:t>меса</a:t>
            </a:r>
            <a:r>
              <a:rPr lang="en-US" sz="2800" dirty="0" smtClean="0"/>
              <a:t> </a:t>
            </a:r>
            <a:r>
              <a:rPr lang="sr-Cyrl-CS" sz="2800" dirty="0" smtClean="0"/>
              <a:t>неколико</a:t>
            </a:r>
            <a:r>
              <a:rPr lang="en-US" sz="2800" dirty="0" smtClean="0"/>
              <a:t> </a:t>
            </a:r>
            <a:r>
              <a:rPr lang="sr-Cyrl-CS" sz="2800" dirty="0" smtClean="0"/>
              <a:t>врста</a:t>
            </a:r>
            <a:r>
              <a:rPr lang="en-US" sz="2800" dirty="0" smtClean="0"/>
              <a:t> </a:t>
            </a:r>
            <a:r>
              <a:rPr lang="sr-Cyrl-CS" sz="2800" dirty="0" smtClean="0"/>
              <a:t>морских</a:t>
            </a:r>
            <a:r>
              <a:rPr lang="en-US" sz="2800" dirty="0" smtClean="0"/>
              <a:t> </a:t>
            </a:r>
            <a:r>
              <a:rPr lang="sr-Cyrl-CS" sz="2800" dirty="0" smtClean="0"/>
              <a:t>риба</a:t>
            </a:r>
            <a:r>
              <a:rPr lang="en-US" sz="2800" dirty="0" smtClean="0"/>
              <a:t> (</a:t>
            </a:r>
            <a:r>
              <a:rPr lang="sr-Cyrl-CS" sz="2800" dirty="0" smtClean="0"/>
              <a:t>туна</a:t>
            </a:r>
            <a:r>
              <a:rPr lang="en-US" sz="2800" dirty="0" smtClean="0"/>
              <a:t>, </a:t>
            </a:r>
            <a:r>
              <a:rPr lang="sr-Cyrl-CS" sz="2800" dirty="0" smtClean="0"/>
              <a:t>лосос</a:t>
            </a:r>
            <a:r>
              <a:rPr lang="en-US" sz="2800" dirty="0" smtClean="0"/>
              <a:t>, </a:t>
            </a:r>
            <a:r>
              <a:rPr lang="sr-Cyrl-CS" sz="2800" dirty="0" smtClean="0"/>
              <a:t>бакалар</a:t>
            </a:r>
            <a:r>
              <a:rPr lang="en-US" sz="2800" dirty="0" smtClean="0"/>
              <a:t>) </a:t>
            </a:r>
            <a:r>
              <a:rPr lang="sr-Cyrl-CS" sz="2800" dirty="0" smtClean="0"/>
              <a:t>и</a:t>
            </a:r>
            <a:r>
              <a:rPr lang="en-US" sz="2800" dirty="0" smtClean="0"/>
              <a:t> </a:t>
            </a:r>
            <a:r>
              <a:rPr lang="sr-Cyrl-CS" sz="2800" dirty="0" smtClean="0"/>
              <a:t>из</a:t>
            </a:r>
            <a:r>
              <a:rPr lang="en-US" sz="2800" dirty="0" smtClean="0"/>
              <a:t> </a:t>
            </a:r>
            <a:r>
              <a:rPr lang="sr-Cyrl-CS" sz="2800" dirty="0" smtClean="0"/>
              <a:t>неких</a:t>
            </a:r>
            <a:r>
              <a:rPr lang="en-US" sz="2800" dirty="0" smtClean="0"/>
              <a:t> </a:t>
            </a:r>
            <a:r>
              <a:rPr lang="sr-Cyrl-CS" sz="2800" dirty="0" smtClean="0"/>
              <a:t>морских</a:t>
            </a:r>
            <a:r>
              <a:rPr lang="en-US" sz="2800" dirty="0" smtClean="0"/>
              <a:t> </a:t>
            </a:r>
            <a:r>
              <a:rPr lang="sr-Cyrl-CS" sz="2800" dirty="0" smtClean="0"/>
              <a:t>микроорганизама</a:t>
            </a:r>
            <a:r>
              <a:rPr lang="en-US" sz="2800" dirty="0" smtClean="0"/>
              <a:t>, </a:t>
            </a:r>
            <a:r>
              <a:rPr lang="sr-Cyrl-CS" sz="2800" dirty="0" smtClean="0"/>
              <a:t>представља</a:t>
            </a:r>
            <a:r>
              <a:rPr lang="en-US" sz="2800" dirty="0" smtClean="0"/>
              <a:t> </a:t>
            </a:r>
            <a:r>
              <a:rPr lang="sr-Cyrl-CS" sz="2800" dirty="0" smtClean="0"/>
              <a:t>богат</a:t>
            </a:r>
            <a:r>
              <a:rPr lang="en-US" sz="2800" dirty="0" smtClean="0"/>
              <a:t> </a:t>
            </a:r>
            <a:r>
              <a:rPr lang="sr-Cyrl-CS" sz="2800" dirty="0" smtClean="0"/>
              <a:t>извор</a:t>
            </a:r>
            <a:r>
              <a:rPr lang="en-US" sz="2800" dirty="0" smtClean="0"/>
              <a:t> </a:t>
            </a:r>
            <a:r>
              <a:rPr lang="sr-Cyrl-CS" sz="2800" dirty="0" smtClean="0"/>
              <a:t>дуголанчаних</a:t>
            </a:r>
            <a:r>
              <a:rPr lang="en-US" sz="2800" dirty="0" smtClean="0"/>
              <a:t> </a:t>
            </a:r>
            <a:r>
              <a:rPr lang="sr-Cyrl-CS" sz="2800" dirty="0" smtClean="0"/>
              <a:t>омега</a:t>
            </a:r>
            <a:r>
              <a:rPr lang="en-US" sz="2800" dirty="0" smtClean="0"/>
              <a:t>-3 </a:t>
            </a:r>
            <a:r>
              <a:rPr lang="sr-Cyrl-CS" sz="2800" dirty="0" smtClean="0"/>
              <a:t>масних</a:t>
            </a:r>
            <a:r>
              <a:rPr lang="en-US" sz="2800" dirty="0" smtClean="0"/>
              <a:t> </a:t>
            </a:r>
            <a:r>
              <a:rPr lang="sr-Cyrl-CS" sz="2800" dirty="0" smtClean="0"/>
              <a:t>киселина</a:t>
            </a:r>
            <a:r>
              <a:rPr lang="en-US" sz="2800" dirty="0" smtClean="0"/>
              <a:t> </a:t>
            </a:r>
            <a:r>
              <a:rPr lang="sr-Cyrl-CS" sz="2800" dirty="0" smtClean="0"/>
              <a:t>еикозапентаенске</a:t>
            </a:r>
            <a:r>
              <a:rPr lang="en-US" sz="2800" dirty="0" smtClean="0"/>
              <a:t> (</a:t>
            </a:r>
            <a:r>
              <a:rPr lang="sr-Cyrl-CS" sz="2800" dirty="0" smtClean="0"/>
              <a:t>Е</a:t>
            </a:r>
            <a:r>
              <a:rPr lang="en-US" sz="2800" dirty="0" smtClean="0"/>
              <a:t>P</a:t>
            </a:r>
            <a:r>
              <a:rPr lang="sr-Cyrl-CS" sz="2800" dirty="0" smtClean="0"/>
              <a:t>А</a:t>
            </a:r>
            <a:r>
              <a:rPr lang="en-US" sz="2800" dirty="0" smtClean="0"/>
              <a:t>) </a:t>
            </a:r>
            <a:r>
              <a:rPr lang="sr-Cyrl-CS" sz="2800" dirty="0" smtClean="0"/>
              <a:t>и</a:t>
            </a:r>
            <a:r>
              <a:rPr lang="en-US" sz="2800" dirty="0" smtClean="0"/>
              <a:t> </a:t>
            </a:r>
            <a:r>
              <a:rPr lang="sr-Cyrl-CS" sz="2800" dirty="0" smtClean="0"/>
              <a:t>докозахексаенске</a:t>
            </a:r>
            <a:r>
              <a:rPr lang="en-US" sz="2800" dirty="0" smtClean="0"/>
              <a:t> </a:t>
            </a:r>
            <a:r>
              <a:rPr lang="sr-Cyrl-CS" sz="2800" dirty="0" smtClean="0"/>
              <a:t>киселине</a:t>
            </a:r>
            <a:r>
              <a:rPr lang="en-US" sz="2800" dirty="0" smtClean="0"/>
              <a:t> (DH</a:t>
            </a:r>
            <a:r>
              <a:rPr lang="sr-Cyrl-CS" sz="2800" dirty="0" smtClean="0"/>
              <a:t>А</a:t>
            </a:r>
            <a:r>
              <a:rPr lang="en-US" sz="2800" dirty="0" smtClean="0"/>
              <a:t>). </a:t>
            </a:r>
            <a:endParaRPr lang="sr-Latn-RS" sz="2800" dirty="0" smtClean="0"/>
          </a:p>
          <a:p>
            <a:r>
              <a:rPr lang="sr-Cyrl-CS" sz="2800" dirty="0" smtClean="0"/>
              <a:t>Е</a:t>
            </a:r>
            <a:r>
              <a:rPr lang="en-US" sz="2800" dirty="0" smtClean="0"/>
              <a:t>P</a:t>
            </a:r>
            <a:r>
              <a:rPr lang="sr-Cyrl-CS" sz="2800" dirty="0" smtClean="0"/>
              <a:t>А</a:t>
            </a:r>
            <a:r>
              <a:rPr lang="en-US" sz="2800" dirty="0" smtClean="0"/>
              <a:t> </a:t>
            </a:r>
            <a:r>
              <a:rPr lang="sr-Cyrl-CS" sz="2800" dirty="0" smtClean="0"/>
              <a:t>има</a:t>
            </a:r>
            <a:r>
              <a:rPr lang="en-US" sz="2800" dirty="0" smtClean="0"/>
              <a:t> 20 </a:t>
            </a:r>
            <a:r>
              <a:rPr lang="sr-Cyrl-CS" sz="2800" dirty="0" smtClean="0"/>
              <a:t>угљеникових</a:t>
            </a:r>
            <a:r>
              <a:rPr lang="en-US" sz="2800" dirty="0" smtClean="0"/>
              <a:t> </a:t>
            </a:r>
            <a:r>
              <a:rPr lang="sr-Cyrl-CS" sz="2800" dirty="0" smtClean="0"/>
              <a:t>атома</a:t>
            </a:r>
            <a:r>
              <a:rPr lang="en-US" sz="2800" dirty="0" smtClean="0"/>
              <a:t> </a:t>
            </a:r>
            <a:r>
              <a:rPr lang="sr-Cyrl-CS" sz="2800" dirty="0" smtClean="0"/>
              <a:t>и</a:t>
            </a:r>
            <a:r>
              <a:rPr lang="en-US" sz="2800" dirty="0" smtClean="0"/>
              <a:t> 5 </a:t>
            </a:r>
            <a:r>
              <a:rPr lang="sr-Cyrl-CS" sz="2800" dirty="0" smtClean="0"/>
              <a:t>двоструких</a:t>
            </a:r>
            <a:r>
              <a:rPr lang="en-US" sz="2800" dirty="0" smtClean="0"/>
              <a:t> </a:t>
            </a:r>
            <a:r>
              <a:rPr lang="sr-Cyrl-CS" sz="2800" dirty="0" smtClean="0"/>
              <a:t>веза</a:t>
            </a:r>
            <a:r>
              <a:rPr lang="en-US" sz="2800" dirty="0" smtClean="0"/>
              <a:t>, </a:t>
            </a:r>
            <a:r>
              <a:rPr lang="sr-Cyrl-CS" sz="2800" dirty="0" smtClean="0"/>
              <a:t>а</a:t>
            </a:r>
            <a:r>
              <a:rPr lang="en-US" sz="2800" dirty="0" smtClean="0"/>
              <a:t> </a:t>
            </a:r>
            <a:endParaRPr lang="sr-Latn-RS" sz="2800" dirty="0" smtClean="0"/>
          </a:p>
          <a:p>
            <a:r>
              <a:rPr lang="en-US" sz="2800" dirty="0" smtClean="0"/>
              <a:t>DH</a:t>
            </a:r>
            <a:r>
              <a:rPr lang="sr-Cyrl-CS" sz="2800" dirty="0" smtClean="0"/>
              <a:t>А</a:t>
            </a:r>
            <a:r>
              <a:rPr lang="en-US" sz="2800" dirty="0" smtClean="0"/>
              <a:t> </a:t>
            </a:r>
            <a:r>
              <a:rPr lang="sr-Cyrl-CS" sz="2800" dirty="0" smtClean="0"/>
              <a:t>има</a:t>
            </a:r>
            <a:r>
              <a:rPr lang="en-US" sz="2800" dirty="0" smtClean="0"/>
              <a:t> 22 </a:t>
            </a:r>
            <a:r>
              <a:rPr lang="sr-Cyrl-CS" sz="2800" dirty="0" smtClean="0"/>
              <a:t>угљеникова</a:t>
            </a:r>
            <a:r>
              <a:rPr lang="en-US" sz="2800" dirty="0" smtClean="0"/>
              <a:t> </a:t>
            </a:r>
            <a:r>
              <a:rPr lang="sr-Cyrl-CS" sz="2800" dirty="0" smtClean="0"/>
              <a:t>атома</a:t>
            </a:r>
            <a:r>
              <a:rPr lang="en-US" sz="2800" dirty="0" smtClean="0"/>
              <a:t> </a:t>
            </a:r>
            <a:r>
              <a:rPr lang="sr-Cyrl-CS" sz="2800" dirty="0" smtClean="0"/>
              <a:t>и</a:t>
            </a:r>
            <a:r>
              <a:rPr lang="en-US" sz="2800" dirty="0" smtClean="0"/>
              <a:t> 6 </a:t>
            </a:r>
            <a:r>
              <a:rPr lang="sr-Cyrl-CS" sz="2800" dirty="0" smtClean="0"/>
              <a:t>двоструких</a:t>
            </a:r>
            <a:r>
              <a:rPr lang="en-US" sz="2800" dirty="0" smtClean="0"/>
              <a:t> </a:t>
            </a:r>
            <a:r>
              <a:rPr lang="sr-Cyrl-CS" sz="2800" dirty="0" smtClean="0"/>
              <a:t>веза</a:t>
            </a:r>
            <a:r>
              <a:rPr lang="en-US" sz="2800" dirty="0" smtClean="0"/>
              <a:t>. </a:t>
            </a:r>
            <a:endParaRPr lang="sr-Latn-RS" sz="2800" dirty="0" smtClean="0"/>
          </a:p>
          <a:p>
            <a:r>
              <a:rPr lang="sr-Cyrl-CS" sz="2800" dirty="0" smtClean="0"/>
              <a:t>Уље</a:t>
            </a:r>
            <a:r>
              <a:rPr lang="en-US" sz="2800" dirty="0" smtClean="0"/>
              <a:t> </a:t>
            </a:r>
            <a:r>
              <a:rPr lang="sr-Cyrl-CS" sz="2800" dirty="0" smtClean="0"/>
              <a:t>добијено</a:t>
            </a:r>
            <a:r>
              <a:rPr lang="en-US" sz="2800" dirty="0" smtClean="0"/>
              <a:t> </a:t>
            </a:r>
            <a:r>
              <a:rPr lang="sr-Cyrl-CS" sz="2800" dirty="0" smtClean="0"/>
              <a:t>и</a:t>
            </a:r>
            <a:r>
              <a:rPr lang="en-US" sz="2800" dirty="0" smtClean="0"/>
              <a:t> </a:t>
            </a:r>
            <a:r>
              <a:rPr lang="sr-Cyrl-CS" sz="2800" dirty="0" smtClean="0"/>
              <a:t>меса</a:t>
            </a:r>
            <a:r>
              <a:rPr lang="en-US" sz="2800" dirty="0" smtClean="0"/>
              <a:t> </a:t>
            </a:r>
            <a:r>
              <a:rPr lang="sr-Cyrl-CS" sz="2800" dirty="0" smtClean="0"/>
              <a:t>риба</a:t>
            </a:r>
            <a:r>
              <a:rPr lang="en-US" sz="2800" dirty="0" smtClean="0"/>
              <a:t> </a:t>
            </a:r>
            <a:r>
              <a:rPr lang="sr-Cyrl-CS" sz="2800" dirty="0" smtClean="0"/>
              <a:t>не</a:t>
            </a:r>
            <a:r>
              <a:rPr lang="en-US" sz="2800" dirty="0" smtClean="0"/>
              <a:t> </a:t>
            </a:r>
            <a:r>
              <a:rPr lang="sr-Cyrl-CS" sz="2800" dirty="0" smtClean="0"/>
              <a:t>садржи</a:t>
            </a:r>
            <a:r>
              <a:rPr lang="en-US" sz="2800" dirty="0" smtClean="0"/>
              <a:t> </a:t>
            </a:r>
            <a:r>
              <a:rPr lang="sr-Cyrl-CS" sz="2800" dirty="0" smtClean="0"/>
              <a:t>значајније</a:t>
            </a:r>
            <a:r>
              <a:rPr lang="en-US" sz="2800" dirty="0" smtClean="0"/>
              <a:t> </a:t>
            </a:r>
            <a:r>
              <a:rPr lang="sr-Cyrl-CS" sz="2800" dirty="0" smtClean="0"/>
              <a:t>количине</a:t>
            </a:r>
            <a:r>
              <a:rPr lang="en-US" sz="2800" dirty="0" smtClean="0"/>
              <a:t> </a:t>
            </a:r>
            <a:r>
              <a:rPr lang="sr-Cyrl-CS" sz="2800" dirty="0" smtClean="0"/>
              <a:t>витамина</a:t>
            </a:r>
            <a:r>
              <a:rPr lang="en-US" sz="2800" dirty="0" smtClean="0"/>
              <a:t> </a:t>
            </a:r>
            <a:r>
              <a:rPr lang="sr-Cyrl-CS" sz="2800" dirty="0" smtClean="0"/>
              <a:t>А</a:t>
            </a:r>
            <a:r>
              <a:rPr lang="en-US" sz="2800" dirty="0" smtClean="0"/>
              <a:t> </a:t>
            </a:r>
            <a:r>
              <a:rPr lang="sr-Cyrl-CS" sz="2800" dirty="0" smtClean="0"/>
              <a:t>и</a:t>
            </a:r>
            <a:r>
              <a:rPr lang="en-US" sz="2800" dirty="0" smtClean="0"/>
              <a:t> </a:t>
            </a:r>
            <a:r>
              <a:rPr lang="en-US" sz="2800" dirty="0"/>
              <a:t>D.</a:t>
            </a:r>
            <a:endParaRPr lang="en-US" sz="2800" dirty="0"/>
          </a:p>
        </p:txBody>
      </p:sp>
      <p:pic>
        <p:nvPicPr>
          <p:cNvPr id="150530" name="Picture 2" descr="ulje-morskih-riba"/>
          <p:cNvPicPr>
            <a:picLocks noChangeAspect="1" noChangeArrowheads="1"/>
          </p:cNvPicPr>
          <p:nvPr/>
        </p:nvPicPr>
        <p:blipFill>
          <a:blip r:embed="rId2"/>
          <a:srcRect/>
          <a:stretch>
            <a:fillRect/>
          </a:stretch>
        </p:blipFill>
        <p:spPr bwMode="auto">
          <a:xfrm>
            <a:off x="683568" y="5475446"/>
            <a:ext cx="6912768" cy="1382553"/>
          </a:xfrm>
          <a:prstGeom prst="rect">
            <a:avLst/>
          </a:prstGeom>
          <a:noFill/>
        </p:spPr>
      </p:pic>
    </p:spTree>
    <p:extLst>
      <p:ext uri="{BB962C8B-B14F-4D97-AF65-F5344CB8AC3E}">
        <p14:creationId xmlns:p14="http://schemas.microsoft.com/office/powerpoint/2010/main" val="338986231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92500" lnSpcReduction="10000"/>
          </a:bodyPr>
          <a:lstStyle/>
          <a:p>
            <a:r>
              <a:rPr lang="sr-Cyrl-CS" b="1" dirty="0" smtClean="0"/>
              <a:t>Стабилност</a:t>
            </a:r>
            <a:r>
              <a:rPr lang="en-US" dirty="0" smtClean="0"/>
              <a:t> – </a:t>
            </a:r>
            <a:r>
              <a:rPr lang="sr-Cyrl-CS" dirty="0" smtClean="0"/>
              <a:t>Подложно</a:t>
            </a:r>
            <a:r>
              <a:rPr lang="en-US" dirty="0" smtClean="0"/>
              <a:t> </a:t>
            </a:r>
            <a:r>
              <a:rPr lang="sr-Cyrl-CS" dirty="0" smtClean="0"/>
              <a:t>оксидацији</a:t>
            </a:r>
            <a:r>
              <a:rPr lang="en-US" dirty="0" smtClean="0"/>
              <a:t>, </a:t>
            </a:r>
            <a:r>
              <a:rPr lang="sr-Cyrl-CS" dirty="0" smtClean="0"/>
              <a:t>веома</a:t>
            </a:r>
            <a:r>
              <a:rPr lang="en-US" dirty="0" smtClean="0"/>
              <a:t> </a:t>
            </a:r>
            <a:r>
              <a:rPr lang="sr-Cyrl-CS" dirty="0" smtClean="0"/>
              <a:t>нестабилно</a:t>
            </a:r>
            <a:r>
              <a:rPr lang="en-US" dirty="0" smtClean="0"/>
              <a:t> </a:t>
            </a:r>
            <a:r>
              <a:rPr lang="sr-Cyrl-CS" dirty="0" smtClean="0"/>
              <a:t>у</a:t>
            </a:r>
            <a:r>
              <a:rPr lang="en-US" dirty="0" smtClean="0"/>
              <a:t> </a:t>
            </a:r>
            <a:r>
              <a:rPr lang="sr-Cyrl-CS" dirty="0" smtClean="0"/>
              <a:t>присиству</a:t>
            </a:r>
            <a:r>
              <a:rPr lang="en-US" dirty="0" smtClean="0"/>
              <a:t> </a:t>
            </a:r>
            <a:r>
              <a:rPr lang="sr-Cyrl-CS" dirty="0" smtClean="0"/>
              <a:t>кисеоника</a:t>
            </a:r>
            <a:r>
              <a:rPr lang="en-US" dirty="0" smtClean="0"/>
              <a:t> </a:t>
            </a:r>
            <a:r>
              <a:rPr lang="sr-Cyrl-CS" dirty="0" smtClean="0"/>
              <a:t>и</a:t>
            </a:r>
            <a:r>
              <a:rPr lang="en-US" dirty="0" smtClean="0"/>
              <a:t> </a:t>
            </a:r>
            <a:r>
              <a:rPr lang="sr-Cyrl-CS" dirty="0" smtClean="0"/>
              <a:t>трагова</a:t>
            </a:r>
            <a:r>
              <a:rPr lang="en-US" dirty="0" smtClean="0"/>
              <a:t> </a:t>
            </a:r>
            <a:r>
              <a:rPr lang="sr-Cyrl-CS" dirty="0" smtClean="0"/>
              <a:t>прелазних</a:t>
            </a:r>
            <a:r>
              <a:rPr lang="en-US" dirty="0" smtClean="0"/>
              <a:t> </a:t>
            </a:r>
            <a:r>
              <a:rPr lang="sr-Cyrl-CS" dirty="0" smtClean="0"/>
              <a:t>метала</a:t>
            </a:r>
            <a:r>
              <a:rPr lang="en-US" dirty="0" smtClean="0"/>
              <a:t> (</a:t>
            </a:r>
            <a:r>
              <a:rPr lang="sr-Cyrl-CS" dirty="0" smtClean="0"/>
              <a:t>гвожђе</a:t>
            </a:r>
            <a:r>
              <a:rPr lang="en-US" dirty="0" smtClean="0"/>
              <a:t>, </a:t>
            </a:r>
            <a:r>
              <a:rPr lang="sr-Cyrl-CS" dirty="0" smtClean="0"/>
              <a:t>цинк</a:t>
            </a:r>
            <a:r>
              <a:rPr lang="en-US" dirty="0" smtClean="0"/>
              <a:t>, </a:t>
            </a:r>
            <a:r>
              <a:rPr lang="sr-Cyrl-CS" dirty="0" smtClean="0"/>
              <a:t>бакар</a:t>
            </a:r>
            <a:r>
              <a:rPr lang="en-US" dirty="0" smtClean="0"/>
              <a:t>) ; </a:t>
            </a:r>
            <a:r>
              <a:rPr lang="sr-Cyrl-CS" dirty="0" smtClean="0"/>
              <a:t>због</a:t>
            </a:r>
            <a:r>
              <a:rPr lang="en-US" dirty="0" smtClean="0"/>
              <a:t> </a:t>
            </a:r>
            <a:r>
              <a:rPr lang="sr-Cyrl-CS" dirty="0" smtClean="0"/>
              <a:t>велике</a:t>
            </a:r>
            <a:r>
              <a:rPr lang="en-US" dirty="0" smtClean="0"/>
              <a:t> </a:t>
            </a:r>
            <a:r>
              <a:rPr lang="sr-Cyrl-CS" dirty="0" smtClean="0"/>
              <a:t>оксидабилности</a:t>
            </a:r>
            <a:r>
              <a:rPr lang="en-US" dirty="0" smtClean="0"/>
              <a:t> </a:t>
            </a:r>
            <a:r>
              <a:rPr lang="sr-Cyrl-CS" dirty="0" smtClean="0"/>
              <a:t>пожељно</a:t>
            </a:r>
            <a:r>
              <a:rPr lang="en-US" dirty="0" smtClean="0"/>
              <a:t> </a:t>
            </a:r>
            <a:r>
              <a:rPr lang="sr-Cyrl-CS" dirty="0" smtClean="0"/>
              <a:t>је</a:t>
            </a:r>
            <a:r>
              <a:rPr lang="en-US" dirty="0" smtClean="0"/>
              <a:t> </a:t>
            </a:r>
            <a:r>
              <a:rPr lang="sr-Cyrl-CS" dirty="0" smtClean="0"/>
              <a:t>да</a:t>
            </a:r>
            <a:r>
              <a:rPr lang="en-US" dirty="0" smtClean="0"/>
              <a:t> </a:t>
            </a:r>
            <a:r>
              <a:rPr lang="sr-Cyrl-CS" dirty="0" smtClean="0"/>
              <a:t>садржи</a:t>
            </a:r>
            <a:r>
              <a:rPr lang="en-US" dirty="0" smtClean="0"/>
              <a:t> </a:t>
            </a:r>
            <a:r>
              <a:rPr lang="sr-Cyrl-CS" dirty="0" smtClean="0"/>
              <a:t>неки</a:t>
            </a:r>
            <a:r>
              <a:rPr lang="en-US" dirty="0" smtClean="0"/>
              <a:t> </a:t>
            </a:r>
            <a:r>
              <a:rPr lang="sr-Cyrl-CS" dirty="0" smtClean="0"/>
              <a:t>антиоксиданс</a:t>
            </a:r>
            <a:r>
              <a:rPr lang="en-US" dirty="0" smtClean="0"/>
              <a:t> </a:t>
            </a:r>
            <a:r>
              <a:rPr lang="sr-Cyrl-CS" dirty="0" smtClean="0"/>
              <a:t>као</a:t>
            </a:r>
            <a:r>
              <a:rPr lang="en-US" dirty="0" smtClean="0"/>
              <a:t> </a:t>
            </a:r>
            <a:r>
              <a:rPr lang="sr-Cyrl-CS" dirty="0" smtClean="0"/>
              <a:t>заштиту</a:t>
            </a:r>
            <a:r>
              <a:rPr lang="en-US" dirty="0" smtClean="0"/>
              <a:t> (</a:t>
            </a:r>
            <a:r>
              <a:rPr lang="sr-Cyrl-CS" dirty="0" smtClean="0"/>
              <a:t>најчешће</a:t>
            </a:r>
            <a:r>
              <a:rPr lang="en-US" dirty="0" smtClean="0"/>
              <a:t> </a:t>
            </a:r>
            <a:r>
              <a:rPr lang="sr-Cyrl-CS" dirty="0" smtClean="0"/>
              <a:t>је</a:t>
            </a:r>
            <a:r>
              <a:rPr lang="en-US" dirty="0" smtClean="0"/>
              <a:t> </a:t>
            </a:r>
            <a:r>
              <a:rPr lang="sr-Cyrl-CS" dirty="0" smtClean="0"/>
              <a:t>то</a:t>
            </a:r>
            <a:r>
              <a:rPr lang="en-US" dirty="0" smtClean="0"/>
              <a:t> </a:t>
            </a:r>
            <a:r>
              <a:rPr lang="sr-Cyrl-CS" dirty="0" smtClean="0"/>
              <a:t>витамин</a:t>
            </a:r>
            <a:r>
              <a:rPr lang="en-US" dirty="0" smtClean="0"/>
              <a:t> </a:t>
            </a:r>
            <a:r>
              <a:rPr lang="sr-Cyrl-CS" dirty="0" smtClean="0"/>
              <a:t>Е</a:t>
            </a:r>
            <a:r>
              <a:rPr lang="en-US" dirty="0" smtClean="0"/>
              <a:t>)</a:t>
            </a:r>
          </a:p>
          <a:p>
            <a:r>
              <a:rPr lang="sr-Cyrl-CS" b="1" dirty="0" smtClean="0"/>
              <a:t>Потенцијални</a:t>
            </a:r>
            <a:r>
              <a:rPr lang="en-US" b="1" dirty="0" smtClean="0"/>
              <a:t> </a:t>
            </a:r>
            <a:r>
              <a:rPr lang="sr-Cyrl-CS" b="1" dirty="0" smtClean="0"/>
              <a:t>повољни</a:t>
            </a:r>
            <a:r>
              <a:rPr lang="en-US" b="1" dirty="0" smtClean="0"/>
              <a:t> </a:t>
            </a:r>
            <a:r>
              <a:rPr lang="sr-Cyrl-CS" b="1" dirty="0" smtClean="0"/>
              <a:t>физиолошки</a:t>
            </a:r>
            <a:r>
              <a:rPr lang="en-US" b="1" dirty="0" smtClean="0"/>
              <a:t> </a:t>
            </a:r>
            <a:r>
              <a:rPr lang="sr-Cyrl-CS" b="1" dirty="0" smtClean="0"/>
              <a:t>ефекти</a:t>
            </a:r>
            <a:r>
              <a:rPr lang="en-US" b="1" dirty="0" smtClean="0"/>
              <a:t> </a:t>
            </a:r>
            <a:r>
              <a:rPr lang="sr-Cyrl-CS" b="1" dirty="0" smtClean="0"/>
              <a:t>рибљег</a:t>
            </a:r>
            <a:r>
              <a:rPr lang="en-US" b="1" dirty="0" smtClean="0"/>
              <a:t> </a:t>
            </a:r>
            <a:r>
              <a:rPr lang="sr-Cyrl-CS" b="1" dirty="0" smtClean="0"/>
              <a:t>уља</a:t>
            </a:r>
            <a:r>
              <a:rPr lang="en-US" dirty="0" smtClean="0"/>
              <a:t> </a:t>
            </a:r>
          </a:p>
          <a:p>
            <a:pPr lvl="1"/>
            <a:r>
              <a:rPr lang="sr-Cyrl-CS" dirty="0" smtClean="0"/>
              <a:t>Снижавају</a:t>
            </a:r>
            <a:r>
              <a:rPr lang="en-US" dirty="0" smtClean="0"/>
              <a:t> </a:t>
            </a:r>
            <a:r>
              <a:rPr lang="sr-Cyrl-CS" dirty="0" smtClean="0"/>
              <a:t>ниво</a:t>
            </a:r>
            <a:r>
              <a:rPr lang="en-US" dirty="0" smtClean="0"/>
              <a:t> </a:t>
            </a:r>
            <a:r>
              <a:rPr lang="sr-Cyrl-CS" dirty="0" smtClean="0"/>
              <a:t>триглицерида</a:t>
            </a:r>
            <a:endParaRPr lang="en-US" dirty="0" smtClean="0"/>
          </a:p>
          <a:p>
            <a:pPr lvl="1"/>
            <a:r>
              <a:rPr lang="sr-Cyrl-CS" dirty="0" smtClean="0"/>
              <a:t>Антиинфламаторно</a:t>
            </a:r>
            <a:r>
              <a:rPr lang="en-US" dirty="0" smtClean="0"/>
              <a:t> </a:t>
            </a:r>
            <a:r>
              <a:rPr lang="sr-Cyrl-CS" dirty="0" smtClean="0"/>
              <a:t>деловање</a:t>
            </a:r>
            <a:r>
              <a:rPr lang="en-US" dirty="0" smtClean="0"/>
              <a:t> (</a:t>
            </a:r>
            <a:r>
              <a:rPr lang="sr-Cyrl-CS" dirty="0" smtClean="0"/>
              <a:t>реуматоидни</a:t>
            </a:r>
            <a:r>
              <a:rPr lang="en-US" dirty="0" smtClean="0"/>
              <a:t> </a:t>
            </a:r>
            <a:r>
              <a:rPr lang="sr-Cyrl-CS" dirty="0" smtClean="0"/>
              <a:t>артритис</a:t>
            </a:r>
            <a:r>
              <a:rPr lang="en-US" dirty="0" smtClean="0"/>
              <a:t>, </a:t>
            </a:r>
            <a:r>
              <a:rPr lang="sr-Cyrl-CS" dirty="0" smtClean="0"/>
              <a:t>Кронова</a:t>
            </a:r>
            <a:r>
              <a:rPr lang="en-US" dirty="0" smtClean="0"/>
              <a:t> </a:t>
            </a:r>
            <a:r>
              <a:rPr lang="sr-Cyrl-CS" dirty="0" smtClean="0"/>
              <a:t>болест</a:t>
            </a:r>
            <a:r>
              <a:rPr lang="en-US" dirty="0" smtClean="0"/>
              <a:t>)</a:t>
            </a:r>
          </a:p>
          <a:p>
            <a:pPr lvl="1"/>
            <a:r>
              <a:rPr lang="sr-Cyrl-CS" dirty="0" smtClean="0"/>
              <a:t>Антитромботично</a:t>
            </a:r>
            <a:r>
              <a:rPr lang="en-US" dirty="0" smtClean="0"/>
              <a:t> </a:t>
            </a:r>
            <a:r>
              <a:rPr lang="sr-Cyrl-CS" dirty="0" smtClean="0"/>
              <a:t>деловање</a:t>
            </a:r>
            <a:r>
              <a:rPr lang="en-US" dirty="0" smtClean="0"/>
              <a:t> (</a:t>
            </a:r>
            <a:r>
              <a:rPr lang="sr-Cyrl-CS" dirty="0" smtClean="0"/>
              <a:t>превенција</a:t>
            </a:r>
            <a:r>
              <a:rPr lang="en-US" dirty="0" smtClean="0"/>
              <a:t> </a:t>
            </a:r>
            <a:r>
              <a:rPr lang="sr-Cyrl-CS" dirty="0" smtClean="0"/>
              <a:t>рестенозе</a:t>
            </a:r>
            <a:r>
              <a:rPr lang="en-US" dirty="0" smtClean="0"/>
              <a:t> </a:t>
            </a:r>
            <a:r>
              <a:rPr lang="sr-Cyrl-CS" dirty="0" smtClean="0"/>
              <a:t>након</a:t>
            </a:r>
            <a:r>
              <a:rPr lang="en-US" dirty="0" smtClean="0"/>
              <a:t> </a:t>
            </a:r>
            <a:r>
              <a:rPr lang="sr-Cyrl-CS" dirty="0" smtClean="0"/>
              <a:t>коронарне</a:t>
            </a:r>
            <a:r>
              <a:rPr lang="en-US" dirty="0" smtClean="0"/>
              <a:t> </a:t>
            </a:r>
            <a:r>
              <a:rPr lang="sr-Cyrl-CS" dirty="0" smtClean="0"/>
              <a:t>ангиопластике</a:t>
            </a:r>
            <a:r>
              <a:rPr lang="en-US" dirty="0" smtClean="0"/>
              <a:t>)</a:t>
            </a:r>
          </a:p>
          <a:p>
            <a:pPr lvl="1"/>
            <a:r>
              <a:rPr lang="sr-Cyrl-CS" dirty="0" smtClean="0"/>
              <a:t>Имуномодулаторно</a:t>
            </a:r>
            <a:r>
              <a:rPr lang="en-US" dirty="0" smtClean="0"/>
              <a:t> </a:t>
            </a:r>
            <a:r>
              <a:rPr lang="sr-Cyrl-CS" dirty="0" smtClean="0"/>
              <a:t>деловање</a:t>
            </a:r>
            <a:endParaRPr lang="en-US" dirty="0" smtClean="0"/>
          </a:p>
          <a:p>
            <a:r>
              <a:rPr lang="sr-Cyrl-CS" b="1" dirty="0" smtClean="0"/>
              <a:t>Дневне</a:t>
            </a:r>
            <a:r>
              <a:rPr lang="en-US" b="1" dirty="0" smtClean="0"/>
              <a:t> </a:t>
            </a:r>
            <a:r>
              <a:rPr lang="sr-Cyrl-CS" b="1" dirty="0" smtClean="0"/>
              <a:t>потребе</a:t>
            </a:r>
            <a:r>
              <a:rPr lang="en-US" b="1" dirty="0" smtClean="0"/>
              <a:t> </a:t>
            </a:r>
            <a:r>
              <a:rPr lang="sr-Cyrl-CS" b="1" dirty="0" smtClean="0"/>
              <a:t>за</a:t>
            </a:r>
            <a:r>
              <a:rPr lang="en-US" b="1" dirty="0" smtClean="0"/>
              <a:t> </a:t>
            </a:r>
            <a:r>
              <a:rPr lang="sr-Cyrl-CS" b="1" dirty="0" smtClean="0"/>
              <a:t>рибљим</a:t>
            </a:r>
            <a:r>
              <a:rPr lang="en-US" b="1" dirty="0" smtClean="0"/>
              <a:t> </a:t>
            </a:r>
            <a:r>
              <a:rPr lang="sr-Cyrl-CS" b="1" dirty="0" smtClean="0"/>
              <a:t>уљем</a:t>
            </a:r>
            <a:r>
              <a:rPr lang="en-US" dirty="0" smtClean="0"/>
              <a:t> – </a:t>
            </a:r>
            <a:r>
              <a:rPr lang="sr-Cyrl-CS" dirty="0" smtClean="0"/>
              <a:t>Видети</a:t>
            </a:r>
            <a:r>
              <a:rPr lang="en-US" dirty="0" smtClean="0"/>
              <a:t> </a:t>
            </a:r>
            <a:r>
              <a:rPr lang="sr-Cyrl-CS" dirty="0" smtClean="0"/>
              <a:t>код</a:t>
            </a:r>
            <a:r>
              <a:rPr lang="en-US" dirty="0" smtClean="0"/>
              <a:t> </a:t>
            </a:r>
            <a:r>
              <a:rPr lang="sr-Cyrl-RS" dirty="0" smtClean="0"/>
              <a:t>омега 3-масних киселина</a:t>
            </a:r>
            <a:endParaRPr lang="en-US" dirty="0" smtClean="0"/>
          </a:p>
          <a:p>
            <a:endParaRPr lang="en-US" dirty="0"/>
          </a:p>
        </p:txBody>
      </p:sp>
    </p:spTree>
    <p:extLst>
      <p:ext uri="{BB962C8B-B14F-4D97-AF65-F5344CB8AC3E}">
        <p14:creationId xmlns:p14="http://schemas.microsoft.com/office/powerpoint/2010/main" val="358570420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85000" lnSpcReduction="10000"/>
          </a:bodyPr>
          <a:lstStyle/>
          <a:p>
            <a:r>
              <a:rPr lang="sr-Cyrl-CS" b="1" dirty="0" smtClean="0">
                <a:latin typeface="Times New Roman" pitchFamily="18" charset="0"/>
                <a:cs typeface="Times New Roman" pitchFamily="18" charset="0"/>
              </a:rPr>
              <a:t>Опрез</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је</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потребан</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код</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деце</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трудница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жена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које</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доје</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Због</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могућег</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антитромботског</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деловања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Е</a:t>
            </a:r>
            <a:r>
              <a:rPr lang="sr-Cyrl-RS" dirty="0" smtClean="0">
                <a:latin typeface="Times New Roman" pitchFamily="18" charset="0"/>
                <a:cs typeface="Times New Roman" pitchFamily="18" charset="0"/>
              </a:rPr>
              <a:t>Р</a:t>
            </a:r>
            <a:r>
              <a:rPr lang="sr-Cyrl-CS" dirty="0" smtClean="0">
                <a:latin typeface="Times New Roman" pitchFamily="18" charset="0"/>
                <a:cs typeface="Times New Roman" pitchFamily="18" charset="0"/>
              </a:rPr>
              <a:t>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и</a:t>
            </a:r>
            <a:r>
              <a:rPr lang="en-US" dirty="0" smtClean="0">
                <a:latin typeface="Times New Roman" pitchFamily="18" charset="0"/>
                <a:cs typeface="Times New Roman" pitchFamily="18" charset="0"/>
              </a:rPr>
              <a:t> DH</a:t>
            </a:r>
            <a:r>
              <a:rPr lang="sr-Cyrl-CS" dirty="0" smtClean="0">
                <a:latin typeface="Times New Roman" pitchFamily="18" charset="0"/>
                <a:cs typeface="Times New Roman" pitchFamily="18" charset="0"/>
              </a:rPr>
              <a:t>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код</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особа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које</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су</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на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терапији</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варфарином</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и</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код</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особа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које</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болују</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од</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хемофилије</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је</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такоде</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потребан</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опрез</a:t>
            </a:r>
            <a:r>
              <a:rPr lang="en-US" dirty="0" smtClean="0">
                <a:latin typeface="Times New Roman" pitchFamily="18" charset="0"/>
                <a:cs typeface="Times New Roman" pitchFamily="18" charset="0"/>
              </a:rPr>
              <a:t>. </a:t>
            </a:r>
            <a:endParaRPr lang="sr-Latn-RS" dirty="0" smtClean="0">
              <a:latin typeface="Times New Roman" pitchFamily="18" charset="0"/>
              <a:cs typeface="Times New Roman" pitchFamily="18" charset="0"/>
            </a:endParaRPr>
          </a:p>
          <a:p>
            <a:r>
              <a:rPr lang="sr-Cyrl-CS" dirty="0" smtClean="0">
                <a:latin typeface="Times New Roman" pitchFamily="18" charset="0"/>
                <a:cs typeface="Times New Roman" pitchFamily="18" charset="0"/>
              </a:rPr>
              <a:t>Пре</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хируршких</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интервенција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потребно</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је</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престати</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са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узимањем</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препарата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са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уљем</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морских</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риба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Дијабетичари</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би</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пре</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узимања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уља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морских</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риба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требало</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да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се</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посаветују</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са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лекаром</a:t>
            </a:r>
            <a:r>
              <a:rPr lang="en-US" dirty="0" smtClean="0">
                <a:latin typeface="Times New Roman" pitchFamily="18" charset="0"/>
                <a:cs typeface="Times New Roman" pitchFamily="18" charset="0"/>
              </a:rPr>
              <a:t>.</a:t>
            </a:r>
          </a:p>
          <a:p>
            <a:r>
              <a:rPr lang="sr-Cyrl-CS" b="1" dirty="0" smtClean="0">
                <a:latin typeface="Times New Roman" pitchFamily="18" charset="0"/>
                <a:cs typeface="Times New Roman" pitchFamily="18" charset="0"/>
              </a:rPr>
              <a:t>Нежељени</a:t>
            </a:r>
            <a:r>
              <a:rPr lang="en-US" b="1"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ефекти</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су</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ретки</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и</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јављају</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се</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код</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узимања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вецих</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колицина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уља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морских</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риба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и</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обухватају</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благе</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гастроинтестиналне</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сметње</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у</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виду</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даха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који</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мирише</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на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рибу</a:t>
            </a:r>
            <a:r>
              <a:rPr lang="en-US" dirty="0" smtClean="0">
                <a:latin typeface="Times New Roman" pitchFamily="18" charset="0"/>
                <a:cs typeface="Times New Roman" pitchFamily="18" charset="0"/>
              </a:rPr>
              <a:t>.</a:t>
            </a:r>
          </a:p>
          <a:p>
            <a:r>
              <a:rPr lang="sr-Cyrl-CS" b="1" dirty="0" smtClean="0">
                <a:latin typeface="Times New Roman" pitchFamily="18" charset="0"/>
                <a:cs typeface="Times New Roman" pitchFamily="18" charset="0"/>
              </a:rPr>
              <a:t>Интеракције</a:t>
            </a:r>
            <a:r>
              <a:rPr lang="en-US" b="1"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рибљег</a:t>
            </a:r>
            <a:r>
              <a:rPr lang="en-US" b="1"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уља</a:t>
            </a:r>
            <a:r>
              <a:rPr lang="en-US" b="1"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са</a:t>
            </a:r>
            <a:r>
              <a:rPr lang="en-US" b="1"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лековима</a:t>
            </a:r>
            <a:r>
              <a:rPr lang="en-US" b="1"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храном</a:t>
            </a:r>
            <a:r>
              <a:rPr lang="en-US" b="1"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и</a:t>
            </a:r>
            <a:r>
              <a:rPr lang="en-US" b="1"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суплементима</a:t>
            </a:r>
            <a:r>
              <a:rPr lang="en-US" dirty="0" smtClean="0">
                <a:latin typeface="Times New Roman" pitchFamily="18" charset="0"/>
                <a:cs typeface="Times New Roman" pitchFamily="18" charset="0"/>
              </a:rPr>
              <a:t> – </a:t>
            </a:r>
            <a:r>
              <a:rPr lang="sr-Cyrl-CS" dirty="0" smtClean="0">
                <a:latin typeface="Times New Roman" pitchFamily="18" charset="0"/>
                <a:cs typeface="Times New Roman" pitchFamily="18" charset="0"/>
              </a:rPr>
              <a:t>Видети</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код омега 3-масних киселина</a:t>
            </a:r>
            <a:r>
              <a:rPr lang="en-US" dirty="0" smtClean="0">
                <a:latin typeface="Times New Roman" pitchFamily="18" charset="0"/>
                <a:cs typeface="Times New Roman" pitchFamily="18" charset="0"/>
              </a:rPr>
              <a:t>.</a:t>
            </a:r>
          </a:p>
          <a:p>
            <a:r>
              <a:rPr lang="sr-Cyrl-CS" b="1" dirty="0" smtClean="0">
                <a:latin typeface="Times New Roman" pitchFamily="18" charset="0"/>
                <a:cs typeface="Times New Roman" pitchFamily="18" charset="0"/>
              </a:rPr>
              <a:t>Уобичајене</a:t>
            </a:r>
            <a:r>
              <a:rPr lang="en-US" b="1"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суплементиране</a:t>
            </a:r>
            <a:r>
              <a:rPr lang="en-US" b="1" dirty="0" smtClean="0">
                <a:latin typeface="Times New Roman" pitchFamily="18" charset="0"/>
                <a:cs typeface="Times New Roman" pitchFamily="18" charset="0"/>
              </a:rPr>
              <a:t> </a:t>
            </a:r>
            <a:r>
              <a:rPr lang="sr-Cyrl-CS" b="1" dirty="0" smtClean="0">
                <a:latin typeface="Times New Roman" pitchFamily="18" charset="0"/>
                <a:cs typeface="Times New Roman" pitchFamily="18" charset="0"/>
              </a:rPr>
              <a:t>дозе</a:t>
            </a:r>
            <a:r>
              <a:rPr lang="en-US" dirty="0" smtClean="0">
                <a:latin typeface="Times New Roman" pitchFamily="18" charset="0"/>
                <a:cs typeface="Times New Roman" pitchFamily="18" charset="0"/>
              </a:rPr>
              <a:t> – </a:t>
            </a:r>
            <a:r>
              <a:rPr lang="en-US" b="1" dirty="0" smtClean="0">
                <a:latin typeface="Times New Roman" pitchFamily="18" charset="0"/>
                <a:cs typeface="Times New Roman" pitchFamily="18" charset="0"/>
              </a:rPr>
              <a:t>500 – 1000 mg </a:t>
            </a:r>
            <a:r>
              <a:rPr lang="sr-Cyrl-CS" dirty="0" smtClean="0">
                <a:latin typeface="Times New Roman" pitchFamily="18" charset="0"/>
                <a:cs typeface="Times New Roman" pitchFamily="18" charset="0"/>
              </a:rPr>
              <a:t>рибљег</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уља</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у</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једном</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дозираном</a:t>
            </a:r>
            <a:r>
              <a:rPr lang="en-US" dirty="0" smtClean="0">
                <a:latin typeface="Times New Roman" pitchFamily="18" charset="0"/>
                <a:cs typeface="Times New Roman" pitchFamily="18" charset="0"/>
              </a:rPr>
              <a:t> </a:t>
            </a:r>
            <a:r>
              <a:rPr lang="sr-Cyrl-CS" dirty="0" smtClean="0">
                <a:latin typeface="Times New Roman" pitchFamily="18" charset="0"/>
                <a:cs typeface="Times New Roman" pitchFamily="18" charset="0"/>
              </a:rPr>
              <a:t>облику</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58394184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p:spPr>
        <p:txBody>
          <a:bodyPr>
            <a:normAutofit/>
          </a:bodyPr>
          <a:lstStyle/>
          <a:p>
            <a:r>
              <a:rPr lang="sr-Cyrl-CS" sz="3600" b="1" smtClean="0">
                <a:latin typeface="Times New Roman" pitchFamily="18" charset="0"/>
                <a:cs typeface="Times New Roman" pitchFamily="18" charset="0"/>
              </a:rPr>
              <a:t>Уље</a:t>
            </a:r>
            <a:r>
              <a:rPr lang="en-US" sz="3600" b="1" smtClean="0">
                <a:latin typeface="Times New Roman" pitchFamily="18" charset="0"/>
                <a:cs typeface="Times New Roman" pitchFamily="18" charset="0"/>
              </a:rPr>
              <a:t> </a:t>
            </a:r>
            <a:r>
              <a:rPr lang="sr-Cyrl-CS" sz="3600" b="1" smtClean="0">
                <a:latin typeface="Times New Roman" pitchFamily="18" charset="0"/>
                <a:cs typeface="Times New Roman" pitchFamily="18" charset="0"/>
              </a:rPr>
              <a:t>ноћурка</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0" y="762000"/>
            <a:ext cx="9144000" cy="6096000"/>
          </a:xfrm>
        </p:spPr>
        <p:txBody>
          <a:bodyPr>
            <a:normAutofit lnSpcReduction="10000"/>
          </a:bodyPr>
          <a:lstStyle/>
          <a:p>
            <a:r>
              <a:rPr lang="sr-Cyrl-CS" dirty="0" smtClean="0"/>
              <a:t>Уље</a:t>
            </a:r>
            <a:r>
              <a:rPr lang="en-US" dirty="0" smtClean="0"/>
              <a:t> </a:t>
            </a:r>
            <a:r>
              <a:rPr lang="sr-Cyrl-CS" dirty="0" smtClean="0"/>
              <a:t>ноћурка</a:t>
            </a:r>
            <a:r>
              <a:rPr lang="en-US" dirty="0" smtClean="0"/>
              <a:t> </a:t>
            </a:r>
            <a:r>
              <a:rPr lang="sr-Cyrl-CS" dirty="0" smtClean="0"/>
              <a:t>је</a:t>
            </a:r>
            <a:r>
              <a:rPr lang="en-US" dirty="0" smtClean="0"/>
              <a:t> </a:t>
            </a:r>
            <a:r>
              <a:rPr lang="sr-Cyrl-CS" dirty="0" smtClean="0"/>
              <a:t>уље</a:t>
            </a:r>
            <a:r>
              <a:rPr lang="en-US" dirty="0" smtClean="0"/>
              <a:t> </a:t>
            </a:r>
            <a:r>
              <a:rPr lang="sr-Cyrl-CS" dirty="0" smtClean="0"/>
              <a:t>добијено</a:t>
            </a:r>
            <a:r>
              <a:rPr lang="en-US" dirty="0" smtClean="0"/>
              <a:t> </a:t>
            </a:r>
            <a:r>
              <a:rPr lang="sr-Cyrl-CS" dirty="0" smtClean="0"/>
              <a:t>из</a:t>
            </a:r>
            <a:r>
              <a:rPr lang="en-US" dirty="0" smtClean="0"/>
              <a:t> </a:t>
            </a:r>
            <a:r>
              <a:rPr lang="sr-Cyrl-CS" dirty="0" smtClean="0"/>
              <a:t>семена</a:t>
            </a:r>
            <a:r>
              <a:rPr lang="en-US" dirty="0" smtClean="0"/>
              <a:t> </a:t>
            </a:r>
            <a:r>
              <a:rPr lang="sr-Cyrl-CS" dirty="0" smtClean="0"/>
              <a:t>биљке</a:t>
            </a:r>
            <a:r>
              <a:rPr lang="en-US" dirty="0" smtClean="0"/>
              <a:t> </a:t>
            </a:r>
            <a:r>
              <a:rPr lang="sr-Cyrl-CS" dirty="0" smtClean="0"/>
              <a:t>ноћурак</a:t>
            </a:r>
            <a:r>
              <a:rPr lang="en-US" dirty="0" smtClean="0"/>
              <a:t> (</a:t>
            </a:r>
            <a:r>
              <a:rPr lang="en-US" dirty="0" err="1" smtClean="0"/>
              <a:t>Oenothera</a:t>
            </a:r>
            <a:r>
              <a:rPr lang="en-US" dirty="0" smtClean="0"/>
              <a:t> </a:t>
            </a:r>
            <a:r>
              <a:rPr lang="en-US" dirty="0" err="1" smtClean="0"/>
              <a:t>biennis</a:t>
            </a:r>
            <a:r>
              <a:rPr lang="en-US" dirty="0" smtClean="0"/>
              <a:t>, L). </a:t>
            </a:r>
            <a:endParaRPr lang="sr-Latn-RS" dirty="0" smtClean="0"/>
          </a:p>
          <a:p>
            <a:r>
              <a:rPr lang="sr-Cyrl-CS" dirty="0" smtClean="0"/>
              <a:t>Уље</a:t>
            </a:r>
            <a:r>
              <a:rPr lang="en-US" dirty="0" smtClean="0"/>
              <a:t> </a:t>
            </a:r>
            <a:r>
              <a:rPr lang="sr-Cyrl-CS" dirty="0" smtClean="0"/>
              <a:t>представља</a:t>
            </a:r>
            <a:r>
              <a:rPr lang="en-US" dirty="0" smtClean="0"/>
              <a:t> </a:t>
            </a:r>
            <a:r>
              <a:rPr lang="sr-Cyrl-CS" dirty="0" smtClean="0"/>
              <a:t>богат</a:t>
            </a:r>
            <a:r>
              <a:rPr lang="en-US" dirty="0" smtClean="0"/>
              <a:t> </a:t>
            </a:r>
            <a:r>
              <a:rPr lang="sr-Cyrl-CS" dirty="0" smtClean="0"/>
              <a:t>природан</a:t>
            </a:r>
            <a:r>
              <a:rPr lang="en-US" dirty="0" smtClean="0"/>
              <a:t> </a:t>
            </a:r>
            <a:r>
              <a:rPr lang="sr-Cyrl-CS" dirty="0" smtClean="0"/>
              <a:t>извор</a:t>
            </a:r>
            <a:r>
              <a:rPr lang="en-US" dirty="0" smtClean="0"/>
              <a:t> </a:t>
            </a:r>
            <a:r>
              <a:rPr lang="sr-Cyrl-CS" dirty="0" smtClean="0"/>
              <a:t>гама</a:t>
            </a:r>
            <a:r>
              <a:rPr lang="en-US" dirty="0" smtClean="0"/>
              <a:t>-</a:t>
            </a:r>
            <a:r>
              <a:rPr lang="sr-Cyrl-CS" dirty="0" smtClean="0"/>
              <a:t>линоленске</a:t>
            </a:r>
            <a:r>
              <a:rPr lang="en-US" dirty="0" smtClean="0"/>
              <a:t> </a:t>
            </a:r>
            <a:r>
              <a:rPr lang="sr-Cyrl-CS" dirty="0" smtClean="0"/>
              <a:t>киселине</a:t>
            </a:r>
            <a:r>
              <a:rPr lang="en-US" dirty="0" smtClean="0"/>
              <a:t> (GL</a:t>
            </a:r>
            <a:r>
              <a:rPr lang="sr-Cyrl-CS" dirty="0" smtClean="0"/>
              <a:t>А</a:t>
            </a:r>
            <a:r>
              <a:rPr lang="en-US" dirty="0" smtClean="0"/>
              <a:t>) </a:t>
            </a:r>
            <a:r>
              <a:rPr lang="sr-Cyrl-CS" dirty="0" smtClean="0"/>
              <a:t>и</a:t>
            </a:r>
            <a:r>
              <a:rPr lang="en-US" dirty="0" smtClean="0"/>
              <a:t> </a:t>
            </a:r>
            <a:r>
              <a:rPr lang="sr-Cyrl-CS" dirty="0" smtClean="0"/>
              <a:t>у</a:t>
            </a:r>
            <a:r>
              <a:rPr lang="en-US" dirty="0" smtClean="0"/>
              <a:t> </a:t>
            </a:r>
            <a:r>
              <a:rPr lang="sr-Cyrl-CS" dirty="0" smtClean="0"/>
              <a:t>њему</a:t>
            </a:r>
            <a:r>
              <a:rPr lang="en-US" dirty="0" smtClean="0"/>
              <a:t> </a:t>
            </a:r>
            <a:r>
              <a:rPr lang="sr-Cyrl-CS" dirty="0" smtClean="0"/>
              <a:t>се</a:t>
            </a:r>
            <a:r>
              <a:rPr lang="en-US" dirty="0" smtClean="0"/>
              <a:t> </a:t>
            </a:r>
            <a:r>
              <a:rPr lang="sr-Cyrl-CS" dirty="0" smtClean="0"/>
              <a:t>количина</a:t>
            </a:r>
            <a:r>
              <a:rPr lang="en-US" dirty="0" smtClean="0"/>
              <a:t> GL</a:t>
            </a:r>
            <a:r>
              <a:rPr lang="sr-Cyrl-CS" dirty="0" smtClean="0"/>
              <a:t>А</a:t>
            </a:r>
            <a:r>
              <a:rPr lang="en-US" dirty="0" smtClean="0"/>
              <a:t> </a:t>
            </a:r>
            <a:r>
              <a:rPr lang="sr-Cyrl-CS" dirty="0" smtClean="0"/>
              <a:t>кре</a:t>
            </a:r>
            <a:r>
              <a:rPr lang="sr-Cyrl-RS" dirty="0"/>
              <a:t>ћ</a:t>
            </a:r>
            <a:r>
              <a:rPr lang="sr-Cyrl-CS" dirty="0" smtClean="0"/>
              <a:t>е</a:t>
            </a:r>
            <a:r>
              <a:rPr lang="en-US" dirty="0" smtClean="0"/>
              <a:t> </a:t>
            </a:r>
            <a:r>
              <a:rPr lang="sr-Cyrl-CS" dirty="0" smtClean="0"/>
              <a:t>од</a:t>
            </a:r>
            <a:r>
              <a:rPr lang="en-US" dirty="0" smtClean="0"/>
              <a:t> 7-14%. GL</a:t>
            </a:r>
            <a:r>
              <a:rPr lang="sr-Cyrl-CS" dirty="0" smtClean="0"/>
              <a:t>А</a:t>
            </a:r>
            <a:r>
              <a:rPr lang="en-US" dirty="0" smtClean="0"/>
              <a:t> </a:t>
            </a:r>
            <a:r>
              <a:rPr lang="sr-Cyrl-CS" dirty="0" smtClean="0"/>
              <a:t>је</a:t>
            </a:r>
            <a:r>
              <a:rPr lang="en-US" dirty="0" smtClean="0"/>
              <a:t> </a:t>
            </a:r>
            <a:r>
              <a:rPr lang="sr-Cyrl-CS" dirty="0" smtClean="0"/>
              <a:t>масна</a:t>
            </a:r>
            <a:r>
              <a:rPr lang="en-US" dirty="0" smtClean="0"/>
              <a:t> </a:t>
            </a:r>
            <a:r>
              <a:rPr lang="sr-Cyrl-CS" dirty="0" smtClean="0"/>
              <a:t>киселина</a:t>
            </a:r>
            <a:r>
              <a:rPr lang="en-US" dirty="0" smtClean="0"/>
              <a:t> </a:t>
            </a:r>
            <a:r>
              <a:rPr lang="sr-Cyrl-CS" dirty="0" smtClean="0"/>
              <a:t>са</a:t>
            </a:r>
            <a:r>
              <a:rPr lang="en-US" dirty="0" smtClean="0"/>
              <a:t> 18 </a:t>
            </a:r>
            <a:r>
              <a:rPr lang="sr-Cyrl-CS" dirty="0" smtClean="0"/>
              <a:t>угљеникових</a:t>
            </a:r>
            <a:r>
              <a:rPr lang="en-US" dirty="0" smtClean="0"/>
              <a:t> </a:t>
            </a:r>
            <a:r>
              <a:rPr lang="sr-Cyrl-CS" dirty="0" smtClean="0"/>
              <a:t>атома</a:t>
            </a:r>
            <a:r>
              <a:rPr lang="en-US" dirty="0" smtClean="0"/>
              <a:t> </a:t>
            </a:r>
            <a:r>
              <a:rPr lang="sr-Cyrl-CS" dirty="0" smtClean="0"/>
              <a:t>и</a:t>
            </a:r>
            <a:r>
              <a:rPr lang="en-US" dirty="0" smtClean="0"/>
              <a:t> 3 </a:t>
            </a:r>
            <a:r>
              <a:rPr lang="sr-Cyrl-CS" dirty="0" smtClean="0"/>
              <a:t>двоструке</a:t>
            </a:r>
            <a:r>
              <a:rPr lang="en-US" dirty="0" smtClean="0"/>
              <a:t> </a:t>
            </a:r>
            <a:r>
              <a:rPr lang="sr-Cyrl-CS" dirty="0" smtClean="0"/>
              <a:t>везе</a:t>
            </a:r>
            <a:r>
              <a:rPr lang="en-US" dirty="0" smtClean="0"/>
              <a:t>. </a:t>
            </a:r>
            <a:r>
              <a:rPr lang="sr-Cyrl-CS" dirty="0" smtClean="0"/>
              <a:t>Пприпада</a:t>
            </a:r>
            <a:r>
              <a:rPr lang="en-US" dirty="0" smtClean="0"/>
              <a:t> </a:t>
            </a:r>
            <a:r>
              <a:rPr lang="sr-Cyrl-CS" dirty="0" smtClean="0"/>
              <a:t>серији</a:t>
            </a:r>
            <a:r>
              <a:rPr lang="en-US" dirty="0" smtClean="0"/>
              <a:t> </a:t>
            </a:r>
            <a:r>
              <a:rPr lang="sr-Cyrl-CS" dirty="0" smtClean="0"/>
              <a:t>омега</a:t>
            </a:r>
            <a:r>
              <a:rPr lang="en-US" dirty="0" smtClean="0"/>
              <a:t>-6 </a:t>
            </a:r>
            <a:r>
              <a:rPr lang="sr-Cyrl-CS" dirty="0" smtClean="0"/>
              <a:t>масних</a:t>
            </a:r>
            <a:r>
              <a:rPr lang="en-US" dirty="0" smtClean="0"/>
              <a:t> </a:t>
            </a:r>
            <a:r>
              <a:rPr lang="sr-Cyrl-CS" dirty="0" smtClean="0"/>
              <a:t>киселина</a:t>
            </a:r>
            <a:r>
              <a:rPr lang="en-US" dirty="0" smtClean="0"/>
              <a:t> (</a:t>
            </a:r>
            <a:r>
              <a:rPr lang="sr-Cyrl-CS" dirty="0" smtClean="0"/>
              <a:t>видети</a:t>
            </a:r>
            <a:r>
              <a:rPr lang="en-US" dirty="0" smtClean="0"/>
              <a:t> </a:t>
            </a:r>
            <a:r>
              <a:rPr lang="sr-Cyrl-RS" dirty="0" smtClean="0"/>
              <a:t>омега 6-масне киселине</a:t>
            </a:r>
            <a:r>
              <a:rPr lang="en-US" dirty="0" smtClean="0"/>
              <a:t>). </a:t>
            </a:r>
            <a:endParaRPr lang="sr-Latn-RS" dirty="0" smtClean="0"/>
          </a:p>
          <a:p>
            <a:r>
              <a:rPr lang="sr-Cyrl-CS" dirty="0" smtClean="0"/>
              <a:t>Физиолошки</a:t>
            </a:r>
            <a:r>
              <a:rPr lang="en-US" dirty="0" smtClean="0"/>
              <a:t> </a:t>
            </a:r>
            <a:r>
              <a:rPr lang="sr-Cyrl-CS" dirty="0" smtClean="0"/>
              <a:t>ефекти</a:t>
            </a:r>
            <a:r>
              <a:rPr lang="en-US" dirty="0" smtClean="0"/>
              <a:t> </a:t>
            </a:r>
            <a:r>
              <a:rPr lang="sr-Cyrl-CS" dirty="0" smtClean="0"/>
              <a:t>уља</a:t>
            </a:r>
            <a:r>
              <a:rPr lang="en-US" dirty="0" smtClean="0"/>
              <a:t> </a:t>
            </a:r>
            <a:r>
              <a:rPr lang="sr-Cyrl-CS" dirty="0" smtClean="0"/>
              <a:t>ноћурка</a:t>
            </a:r>
            <a:r>
              <a:rPr lang="en-US" dirty="0" smtClean="0"/>
              <a:t> </a:t>
            </a:r>
            <a:r>
              <a:rPr lang="sr-Cyrl-CS" dirty="0" smtClean="0"/>
              <a:t>се</a:t>
            </a:r>
            <a:r>
              <a:rPr lang="en-US" dirty="0" smtClean="0"/>
              <a:t> </a:t>
            </a:r>
            <a:r>
              <a:rPr lang="sr-Cyrl-CS" dirty="0" smtClean="0"/>
              <a:t>приписују</a:t>
            </a:r>
            <a:r>
              <a:rPr lang="en-US" dirty="0" smtClean="0"/>
              <a:t> </a:t>
            </a:r>
            <a:r>
              <a:rPr lang="sr-Cyrl-CS" dirty="0" smtClean="0"/>
              <a:t>овој</a:t>
            </a:r>
            <a:r>
              <a:rPr lang="en-US" dirty="0" smtClean="0"/>
              <a:t> </a:t>
            </a:r>
            <a:r>
              <a:rPr lang="sr-Cyrl-CS" dirty="0" smtClean="0"/>
              <a:t>масној</a:t>
            </a:r>
            <a:r>
              <a:rPr lang="en-US" dirty="0" smtClean="0"/>
              <a:t> </a:t>
            </a:r>
            <a:r>
              <a:rPr lang="sr-Cyrl-CS" dirty="0" smtClean="0"/>
              <a:t>киселини</a:t>
            </a:r>
            <a:r>
              <a:rPr lang="en-US" dirty="0" smtClean="0"/>
              <a:t>. GL</a:t>
            </a:r>
            <a:r>
              <a:rPr lang="sr-Cyrl-CS" dirty="0" smtClean="0"/>
              <a:t>А</a:t>
            </a:r>
            <a:r>
              <a:rPr lang="en-US" dirty="0" smtClean="0"/>
              <a:t> </a:t>
            </a:r>
            <a:r>
              <a:rPr lang="sr-Cyrl-CS" dirty="0" smtClean="0"/>
              <a:t>се</a:t>
            </a:r>
            <a:r>
              <a:rPr lang="en-US" dirty="0" smtClean="0"/>
              <a:t> </a:t>
            </a:r>
            <a:r>
              <a:rPr lang="sr-Cyrl-CS" dirty="0" smtClean="0"/>
              <a:t>ретко</a:t>
            </a:r>
            <a:r>
              <a:rPr lang="en-US" dirty="0" smtClean="0"/>
              <a:t> </a:t>
            </a:r>
            <a:r>
              <a:rPr lang="sr-Cyrl-CS" dirty="0" smtClean="0"/>
              <a:t>налази</a:t>
            </a:r>
            <a:r>
              <a:rPr lang="en-US" dirty="0" smtClean="0"/>
              <a:t> </a:t>
            </a:r>
            <a:r>
              <a:rPr lang="sr-Cyrl-CS" dirty="0" smtClean="0"/>
              <a:t>у</a:t>
            </a:r>
            <a:r>
              <a:rPr lang="en-US" dirty="0" smtClean="0"/>
              <a:t> </a:t>
            </a:r>
            <a:r>
              <a:rPr lang="sr-Cyrl-CS" dirty="0" smtClean="0"/>
              <a:t>природи</a:t>
            </a:r>
            <a:r>
              <a:rPr lang="en-US" dirty="0" smtClean="0"/>
              <a:t> </a:t>
            </a:r>
            <a:r>
              <a:rPr lang="sr-Cyrl-CS" dirty="0" smtClean="0"/>
              <a:t>у</a:t>
            </a:r>
            <a:r>
              <a:rPr lang="en-US" dirty="0" smtClean="0"/>
              <a:t> </a:t>
            </a:r>
            <a:r>
              <a:rPr lang="sr-Cyrl-CS" dirty="0" smtClean="0"/>
              <a:t>већим</a:t>
            </a:r>
            <a:r>
              <a:rPr lang="en-US" dirty="0" smtClean="0"/>
              <a:t> </a:t>
            </a:r>
            <a:r>
              <a:rPr lang="sr-Cyrl-CS" dirty="0" smtClean="0"/>
              <a:t>количинама</a:t>
            </a:r>
            <a:r>
              <a:rPr lang="en-US" dirty="0" smtClean="0"/>
              <a:t>. </a:t>
            </a:r>
            <a:r>
              <a:rPr lang="sr-Cyrl-CS" dirty="0" smtClean="0"/>
              <a:t>Поред</a:t>
            </a:r>
            <a:r>
              <a:rPr lang="en-US" dirty="0" smtClean="0"/>
              <a:t> </a:t>
            </a:r>
            <a:r>
              <a:rPr lang="sr-Cyrl-CS" dirty="0" smtClean="0"/>
              <a:t>семена</a:t>
            </a:r>
            <a:r>
              <a:rPr lang="en-US" dirty="0" smtClean="0"/>
              <a:t> </a:t>
            </a:r>
            <a:r>
              <a:rPr lang="sr-Cyrl-CS" dirty="0" smtClean="0"/>
              <a:t>ноћурка</a:t>
            </a:r>
            <a:r>
              <a:rPr lang="en-US" dirty="0" smtClean="0"/>
              <a:t>, </a:t>
            </a:r>
            <a:r>
              <a:rPr lang="sr-Cyrl-CS" dirty="0" smtClean="0"/>
              <a:t>у</a:t>
            </a:r>
            <a:r>
              <a:rPr lang="en-US" dirty="0" smtClean="0"/>
              <a:t> </a:t>
            </a:r>
            <a:r>
              <a:rPr lang="sr-Cyrl-CS" dirty="0" smtClean="0"/>
              <a:t>значајнијој</a:t>
            </a:r>
            <a:r>
              <a:rPr lang="en-US" dirty="0" smtClean="0"/>
              <a:t> </a:t>
            </a:r>
            <a:r>
              <a:rPr lang="sr-Cyrl-CS" dirty="0" smtClean="0"/>
              <a:t>количини</a:t>
            </a:r>
            <a:r>
              <a:rPr lang="en-US" dirty="0" smtClean="0"/>
              <a:t> </a:t>
            </a:r>
            <a:r>
              <a:rPr lang="sr-Cyrl-CS" dirty="0" smtClean="0"/>
              <a:t>налази</a:t>
            </a:r>
            <a:r>
              <a:rPr lang="en-US" dirty="0" smtClean="0"/>
              <a:t> </a:t>
            </a:r>
            <a:r>
              <a:rPr lang="sr-Cyrl-CS" dirty="0" smtClean="0"/>
              <a:t>се</a:t>
            </a:r>
            <a:r>
              <a:rPr lang="en-US" dirty="0" smtClean="0"/>
              <a:t> </a:t>
            </a:r>
            <a:r>
              <a:rPr lang="sr-Cyrl-CS" dirty="0" smtClean="0"/>
              <a:t>још</a:t>
            </a:r>
            <a:r>
              <a:rPr lang="en-US" dirty="0" smtClean="0"/>
              <a:t> </a:t>
            </a:r>
            <a:r>
              <a:rPr lang="sr-Cyrl-CS" dirty="0" smtClean="0"/>
              <a:t>у</a:t>
            </a:r>
            <a:r>
              <a:rPr lang="en-US" dirty="0" smtClean="0"/>
              <a:t> </a:t>
            </a:r>
            <a:r>
              <a:rPr lang="sr-Cyrl-CS" dirty="0" smtClean="0"/>
              <a:t>семену</a:t>
            </a:r>
            <a:r>
              <a:rPr lang="en-US" dirty="0" smtClean="0"/>
              <a:t> </a:t>
            </a:r>
            <a:r>
              <a:rPr lang="sr-Cyrl-CS" dirty="0" smtClean="0"/>
              <a:t>црне</a:t>
            </a:r>
            <a:r>
              <a:rPr lang="en-US" dirty="0" smtClean="0"/>
              <a:t> </a:t>
            </a:r>
            <a:r>
              <a:rPr lang="sr-Cyrl-CS" dirty="0" smtClean="0"/>
              <a:t>рибизле</a:t>
            </a:r>
            <a:r>
              <a:rPr lang="en-US" dirty="0" smtClean="0"/>
              <a:t>, </a:t>
            </a:r>
            <a:r>
              <a:rPr lang="sr-Cyrl-CS" dirty="0" smtClean="0"/>
              <a:t>борага</a:t>
            </a:r>
            <a:r>
              <a:rPr lang="en-US" dirty="0" smtClean="0"/>
              <a:t> </a:t>
            </a:r>
            <a:r>
              <a:rPr lang="sr-Cyrl-CS" dirty="0" smtClean="0"/>
              <a:t>и</a:t>
            </a:r>
            <a:r>
              <a:rPr lang="en-US" dirty="0" smtClean="0"/>
              <a:t> </a:t>
            </a:r>
            <a:r>
              <a:rPr lang="sr-Cyrl-CS" dirty="0" smtClean="0"/>
              <a:t>конопље</a:t>
            </a:r>
            <a:r>
              <a:rPr lang="en-US" dirty="0" smtClean="0"/>
              <a:t>.</a:t>
            </a:r>
            <a:endParaRPr lang="en-US" dirty="0"/>
          </a:p>
        </p:txBody>
      </p:sp>
    </p:spTree>
    <p:extLst>
      <p:ext uri="{BB962C8B-B14F-4D97-AF65-F5344CB8AC3E}">
        <p14:creationId xmlns:p14="http://schemas.microsoft.com/office/powerpoint/2010/main" val="369189162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r>
              <a:rPr lang="sr-Cyrl-CS" b="1" dirty="0" smtClean="0"/>
              <a:t>Стабилност</a:t>
            </a:r>
            <a:r>
              <a:rPr lang="en-US" dirty="0" smtClean="0"/>
              <a:t> – </a:t>
            </a:r>
            <a:r>
              <a:rPr lang="sr-Cyrl-CS" dirty="0" smtClean="0"/>
              <a:t>Подложно</a:t>
            </a:r>
            <a:r>
              <a:rPr lang="en-US" dirty="0" smtClean="0"/>
              <a:t> </a:t>
            </a:r>
            <a:r>
              <a:rPr lang="sr-Cyrl-CS" dirty="0" smtClean="0"/>
              <a:t>оксидацији</a:t>
            </a:r>
            <a:r>
              <a:rPr lang="en-US" dirty="0" smtClean="0"/>
              <a:t>, </a:t>
            </a:r>
            <a:r>
              <a:rPr lang="sr-Cyrl-CS" dirty="0" smtClean="0"/>
              <a:t>веома</a:t>
            </a:r>
            <a:r>
              <a:rPr lang="en-US" dirty="0" smtClean="0"/>
              <a:t> </a:t>
            </a:r>
            <a:r>
              <a:rPr lang="sr-Cyrl-CS" dirty="0" smtClean="0"/>
              <a:t>нестабилно</a:t>
            </a:r>
            <a:r>
              <a:rPr lang="en-US" dirty="0" smtClean="0"/>
              <a:t> </a:t>
            </a:r>
            <a:r>
              <a:rPr lang="sr-Cyrl-CS" dirty="0" smtClean="0"/>
              <a:t>у</a:t>
            </a:r>
            <a:r>
              <a:rPr lang="en-US" dirty="0" smtClean="0"/>
              <a:t> </a:t>
            </a:r>
            <a:r>
              <a:rPr lang="sr-Cyrl-CS" dirty="0" smtClean="0"/>
              <a:t>присиству</a:t>
            </a:r>
            <a:r>
              <a:rPr lang="en-US" dirty="0" smtClean="0"/>
              <a:t> </a:t>
            </a:r>
            <a:r>
              <a:rPr lang="sr-Cyrl-CS" dirty="0" smtClean="0"/>
              <a:t>кисеоника</a:t>
            </a:r>
            <a:r>
              <a:rPr lang="en-US" dirty="0" smtClean="0"/>
              <a:t> </a:t>
            </a:r>
            <a:r>
              <a:rPr lang="sr-Cyrl-CS" dirty="0" smtClean="0"/>
              <a:t>и</a:t>
            </a:r>
            <a:r>
              <a:rPr lang="en-US" dirty="0" smtClean="0"/>
              <a:t> </a:t>
            </a:r>
            <a:r>
              <a:rPr lang="sr-Cyrl-CS" dirty="0" smtClean="0"/>
              <a:t>трагова</a:t>
            </a:r>
            <a:r>
              <a:rPr lang="en-US" dirty="0" smtClean="0"/>
              <a:t> </a:t>
            </a:r>
            <a:r>
              <a:rPr lang="sr-Cyrl-CS" dirty="0" smtClean="0"/>
              <a:t>прелазних</a:t>
            </a:r>
            <a:r>
              <a:rPr lang="en-US" dirty="0" smtClean="0"/>
              <a:t> </a:t>
            </a:r>
            <a:r>
              <a:rPr lang="sr-Cyrl-CS" dirty="0" smtClean="0"/>
              <a:t>метала</a:t>
            </a:r>
            <a:r>
              <a:rPr lang="en-US" dirty="0" smtClean="0"/>
              <a:t> (</a:t>
            </a:r>
            <a:r>
              <a:rPr lang="sr-Cyrl-CS" dirty="0" smtClean="0"/>
              <a:t>гвожде</a:t>
            </a:r>
            <a:r>
              <a:rPr lang="en-US" dirty="0" smtClean="0"/>
              <a:t>, </a:t>
            </a:r>
            <a:r>
              <a:rPr lang="sr-Cyrl-CS" dirty="0" smtClean="0"/>
              <a:t>цинк</a:t>
            </a:r>
            <a:r>
              <a:rPr lang="en-US" dirty="0" smtClean="0"/>
              <a:t>, </a:t>
            </a:r>
            <a:r>
              <a:rPr lang="sr-Cyrl-CS" dirty="0" smtClean="0"/>
              <a:t>бакар</a:t>
            </a:r>
            <a:r>
              <a:rPr lang="en-US" dirty="0" smtClean="0"/>
              <a:t>); </a:t>
            </a:r>
            <a:r>
              <a:rPr lang="sr-Cyrl-CS" dirty="0" smtClean="0"/>
              <a:t>због</a:t>
            </a:r>
            <a:r>
              <a:rPr lang="en-US" dirty="0" smtClean="0"/>
              <a:t> </a:t>
            </a:r>
            <a:r>
              <a:rPr lang="sr-Cyrl-CS" dirty="0" smtClean="0"/>
              <a:t>велике</a:t>
            </a:r>
            <a:r>
              <a:rPr lang="en-US" dirty="0" smtClean="0"/>
              <a:t> </a:t>
            </a:r>
            <a:r>
              <a:rPr lang="sr-Cyrl-CS" dirty="0" smtClean="0"/>
              <a:t>оксидабилности</a:t>
            </a:r>
            <a:r>
              <a:rPr lang="en-US" dirty="0" smtClean="0"/>
              <a:t> </a:t>
            </a:r>
            <a:r>
              <a:rPr lang="sr-Cyrl-CS" dirty="0" smtClean="0"/>
              <a:t>пожељно</a:t>
            </a:r>
            <a:r>
              <a:rPr lang="en-US" dirty="0" smtClean="0"/>
              <a:t> </a:t>
            </a:r>
            <a:r>
              <a:rPr lang="sr-Cyrl-CS" dirty="0" smtClean="0"/>
              <a:t>је</a:t>
            </a:r>
            <a:r>
              <a:rPr lang="en-US" dirty="0" smtClean="0"/>
              <a:t> </a:t>
            </a:r>
            <a:r>
              <a:rPr lang="sr-Cyrl-CS" dirty="0" smtClean="0"/>
              <a:t>да</a:t>
            </a:r>
            <a:r>
              <a:rPr lang="en-US" dirty="0" smtClean="0"/>
              <a:t> </a:t>
            </a:r>
            <a:r>
              <a:rPr lang="sr-Cyrl-CS" dirty="0" smtClean="0"/>
              <a:t>садржи</a:t>
            </a:r>
            <a:r>
              <a:rPr lang="en-US" dirty="0" smtClean="0"/>
              <a:t> </a:t>
            </a:r>
            <a:r>
              <a:rPr lang="sr-Cyrl-CS" dirty="0" smtClean="0"/>
              <a:t>неки</a:t>
            </a:r>
            <a:r>
              <a:rPr lang="en-US" dirty="0" smtClean="0"/>
              <a:t> </a:t>
            </a:r>
            <a:r>
              <a:rPr lang="sr-Cyrl-CS" dirty="0" smtClean="0"/>
              <a:t>антиоксиданс</a:t>
            </a:r>
            <a:r>
              <a:rPr lang="en-US" dirty="0" smtClean="0"/>
              <a:t> </a:t>
            </a:r>
            <a:r>
              <a:rPr lang="sr-Cyrl-CS" dirty="0" smtClean="0"/>
              <a:t>као</a:t>
            </a:r>
            <a:r>
              <a:rPr lang="en-US" dirty="0" smtClean="0"/>
              <a:t> </a:t>
            </a:r>
            <a:r>
              <a:rPr lang="sr-Cyrl-CS" dirty="0" smtClean="0"/>
              <a:t>заштиту</a:t>
            </a:r>
            <a:r>
              <a:rPr lang="en-US" dirty="0" smtClean="0"/>
              <a:t> (</a:t>
            </a:r>
            <a:r>
              <a:rPr lang="sr-Cyrl-CS" dirty="0" smtClean="0"/>
              <a:t>најчешће</a:t>
            </a:r>
            <a:r>
              <a:rPr lang="en-US" dirty="0" smtClean="0"/>
              <a:t> </a:t>
            </a:r>
            <a:r>
              <a:rPr lang="sr-Cyrl-CS" dirty="0" smtClean="0"/>
              <a:t>је</a:t>
            </a:r>
            <a:r>
              <a:rPr lang="en-US" dirty="0" smtClean="0"/>
              <a:t> </a:t>
            </a:r>
            <a:r>
              <a:rPr lang="sr-Cyrl-CS" dirty="0" smtClean="0"/>
              <a:t>то</a:t>
            </a:r>
            <a:r>
              <a:rPr lang="en-US" dirty="0" smtClean="0"/>
              <a:t> </a:t>
            </a:r>
            <a:r>
              <a:rPr lang="sr-Cyrl-CS" dirty="0" smtClean="0"/>
              <a:t>витамин</a:t>
            </a:r>
            <a:r>
              <a:rPr lang="en-US" dirty="0" smtClean="0"/>
              <a:t> </a:t>
            </a:r>
            <a:r>
              <a:rPr lang="sr-Cyrl-CS" dirty="0" smtClean="0"/>
              <a:t>Е</a:t>
            </a:r>
            <a:r>
              <a:rPr lang="en-US" dirty="0" smtClean="0"/>
              <a:t>)</a:t>
            </a:r>
          </a:p>
          <a:p>
            <a:r>
              <a:rPr lang="sr-Cyrl-CS" b="1" dirty="0" smtClean="0"/>
              <a:t>Потенцијални</a:t>
            </a:r>
            <a:r>
              <a:rPr lang="en-US" b="1" dirty="0" smtClean="0"/>
              <a:t> </a:t>
            </a:r>
            <a:r>
              <a:rPr lang="sr-Cyrl-CS" b="1" dirty="0" smtClean="0"/>
              <a:t>повољни</a:t>
            </a:r>
            <a:r>
              <a:rPr lang="en-US" b="1" dirty="0" smtClean="0"/>
              <a:t> </a:t>
            </a:r>
            <a:r>
              <a:rPr lang="sr-Cyrl-CS" b="1" dirty="0" smtClean="0"/>
              <a:t>физиолошки</a:t>
            </a:r>
            <a:r>
              <a:rPr lang="en-US" b="1" dirty="0" smtClean="0"/>
              <a:t> </a:t>
            </a:r>
            <a:r>
              <a:rPr lang="sr-Cyrl-CS" b="1" dirty="0" smtClean="0"/>
              <a:t>ефекти</a:t>
            </a:r>
            <a:r>
              <a:rPr lang="en-US" b="1" dirty="0" smtClean="0"/>
              <a:t> </a:t>
            </a:r>
            <a:r>
              <a:rPr lang="sr-Cyrl-CS" b="1" dirty="0" smtClean="0"/>
              <a:t>уља</a:t>
            </a:r>
            <a:r>
              <a:rPr lang="en-US" b="1" dirty="0" smtClean="0"/>
              <a:t> </a:t>
            </a:r>
            <a:r>
              <a:rPr lang="sr-Cyrl-CS" b="1" dirty="0" smtClean="0"/>
              <a:t>ноцурка</a:t>
            </a:r>
            <a:r>
              <a:rPr lang="en-US" dirty="0" smtClean="0"/>
              <a:t> </a:t>
            </a:r>
          </a:p>
          <a:p>
            <a:pPr lvl="1"/>
            <a:r>
              <a:rPr lang="sr-Cyrl-CS" dirty="0" smtClean="0"/>
              <a:t>Антиинфламаторно</a:t>
            </a:r>
            <a:r>
              <a:rPr lang="en-US" dirty="0" smtClean="0"/>
              <a:t> </a:t>
            </a:r>
            <a:r>
              <a:rPr lang="sr-Cyrl-CS" dirty="0" smtClean="0"/>
              <a:t>деловање</a:t>
            </a:r>
            <a:r>
              <a:rPr lang="en-US" dirty="0" smtClean="0"/>
              <a:t> (</a:t>
            </a:r>
            <a:r>
              <a:rPr lang="sr-Cyrl-CS" dirty="0" smtClean="0"/>
              <a:t>реуматоидни</a:t>
            </a:r>
            <a:r>
              <a:rPr lang="en-US" dirty="0" smtClean="0"/>
              <a:t> </a:t>
            </a:r>
            <a:r>
              <a:rPr lang="sr-Cyrl-CS" dirty="0" smtClean="0"/>
              <a:t>артритис</a:t>
            </a:r>
            <a:r>
              <a:rPr lang="en-US" dirty="0" smtClean="0"/>
              <a:t>, </a:t>
            </a:r>
            <a:r>
              <a:rPr lang="sr-Cyrl-CS" dirty="0" smtClean="0"/>
              <a:t>Сјогренов</a:t>
            </a:r>
            <a:r>
              <a:rPr lang="en-US" dirty="0" smtClean="0"/>
              <a:t> </a:t>
            </a:r>
            <a:r>
              <a:rPr lang="sr-Cyrl-CS" dirty="0" smtClean="0"/>
              <a:t>синдром</a:t>
            </a:r>
            <a:r>
              <a:rPr lang="en-US" dirty="0" smtClean="0"/>
              <a:t>, </a:t>
            </a:r>
            <a:r>
              <a:rPr lang="sr-Cyrl-CS" dirty="0" smtClean="0"/>
              <a:t>атопијски</a:t>
            </a:r>
            <a:r>
              <a:rPr lang="en-US" dirty="0" smtClean="0"/>
              <a:t> </a:t>
            </a:r>
            <a:r>
              <a:rPr lang="sr-Cyrl-CS" dirty="0" smtClean="0"/>
              <a:t>дерматитис</a:t>
            </a:r>
            <a:r>
              <a:rPr lang="en-US" dirty="0" smtClean="0"/>
              <a:t>)</a:t>
            </a:r>
          </a:p>
          <a:p>
            <a:pPr lvl="1"/>
            <a:r>
              <a:rPr lang="sr-Cyrl-CS" dirty="0" smtClean="0"/>
              <a:t>Антитромботицно</a:t>
            </a:r>
            <a:r>
              <a:rPr lang="en-US" dirty="0" smtClean="0"/>
              <a:t> </a:t>
            </a:r>
            <a:r>
              <a:rPr lang="sr-Cyrl-CS" dirty="0" smtClean="0"/>
              <a:t>деловање</a:t>
            </a:r>
            <a:endParaRPr lang="en-US" dirty="0" smtClean="0"/>
          </a:p>
          <a:p>
            <a:r>
              <a:rPr lang="sr-Cyrl-CS" b="1" dirty="0" smtClean="0"/>
              <a:t>Дневне</a:t>
            </a:r>
            <a:r>
              <a:rPr lang="en-US" b="1" dirty="0" smtClean="0"/>
              <a:t> </a:t>
            </a:r>
            <a:r>
              <a:rPr lang="sr-Cyrl-CS" b="1" dirty="0" smtClean="0"/>
              <a:t>потребе</a:t>
            </a:r>
            <a:r>
              <a:rPr lang="en-US" b="1" dirty="0" smtClean="0"/>
              <a:t> </a:t>
            </a:r>
            <a:r>
              <a:rPr lang="sr-Cyrl-CS" b="1" dirty="0" smtClean="0"/>
              <a:t>за</a:t>
            </a:r>
            <a:r>
              <a:rPr lang="en-US" b="1" dirty="0" smtClean="0"/>
              <a:t> </a:t>
            </a:r>
            <a:r>
              <a:rPr lang="sr-Cyrl-CS" b="1" dirty="0" smtClean="0"/>
              <a:t>уљем</a:t>
            </a:r>
            <a:r>
              <a:rPr lang="en-US" b="1" dirty="0" smtClean="0"/>
              <a:t> </a:t>
            </a:r>
            <a:r>
              <a:rPr lang="sr-Cyrl-CS" b="1" dirty="0" smtClean="0"/>
              <a:t>ноцурка</a:t>
            </a:r>
            <a:r>
              <a:rPr lang="en-US" dirty="0" smtClean="0"/>
              <a:t> – </a:t>
            </a:r>
            <a:r>
              <a:rPr lang="sr-Cyrl-CS" dirty="0" smtClean="0"/>
              <a:t>Видети</a:t>
            </a:r>
            <a:r>
              <a:rPr lang="en-US" dirty="0" smtClean="0"/>
              <a:t> </a:t>
            </a:r>
            <a:r>
              <a:rPr lang="sr-Cyrl-CS" dirty="0" smtClean="0"/>
              <a:t>код</a:t>
            </a:r>
            <a:r>
              <a:rPr lang="en-US" dirty="0" smtClean="0"/>
              <a:t> </a:t>
            </a:r>
            <a:r>
              <a:rPr lang="sr-Cyrl-RS" dirty="0" smtClean="0"/>
              <a:t>омега 6-масних киселина</a:t>
            </a:r>
            <a:endParaRPr lang="en-US" dirty="0"/>
          </a:p>
        </p:txBody>
      </p:sp>
    </p:spTree>
    <p:extLst>
      <p:ext uri="{BB962C8B-B14F-4D97-AF65-F5344CB8AC3E}">
        <p14:creationId xmlns:p14="http://schemas.microsoft.com/office/powerpoint/2010/main" val="211357284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r>
              <a:rPr lang="sr-Cyrl-CS" b="1" dirty="0" smtClean="0"/>
              <a:t>Опрез</a:t>
            </a:r>
            <a:r>
              <a:rPr lang="en-US" dirty="0" smtClean="0"/>
              <a:t> </a:t>
            </a:r>
            <a:r>
              <a:rPr lang="sr-Cyrl-CS" dirty="0" smtClean="0"/>
              <a:t>је</a:t>
            </a:r>
            <a:r>
              <a:rPr lang="en-US" dirty="0" smtClean="0"/>
              <a:t> </a:t>
            </a:r>
            <a:r>
              <a:rPr lang="sr-Cyrl-CS" dirty="0" smtClean="0"/>
              <a:t>потребан</a:t>
            </a:r>
            <a:r>
              <a:rPr lang="en-US" dirty="0" smtClean="0"/>
              <a:t> </a:t>
            </a:r>
            <a:r>
              <a:rPr lang="sr-Cyrl-CS" dirty="0" smtClean="0"/>
              <a:t>код</a:t>
            </a:r>
            <a:r>
              <a:rPr lang="en-US" dirty="0" smtClean="0"/>
              <a:t> </a:t>
            </a:r>
            <a:r>
              <a:rPr lang="sr-Cyrl-CS" dirty="0" smtClean="0"/>
              <a:t>деце</a:t>
            </a:r>
            <a:r>
              <a:rPr lang="en-US" dirty="0" smtClean="0"/>
              <a:t>, </a:t>
            </a:r>
            <a:r>
              <a:rPr lang="sr-Cyrl-CS" dirty="0" smtClean="0"/>
              <a:t>трудница</a:t>
            </a:r>
            <a:r>
              <a:rPr lang="en-US" dirty="0" smtClean="0"/>
              <a:t>, </a:t>
            </a:r>
            <a:r>
              <a:rPr lang="sr-Cyrl-CS" dirty="0" smtClean="0"/>
              <a:t>жена</a:t>
            </a:r>
            <a:r>
              <a:rPr lang="en-US" dirty="0" smtClean="0"/>
              <a:t> </a:t>
            </a:r>
            <a:r>
              <a:rPr lang="sr-Cyrl-CS" dirty="0" smtClean="0"/>
              <a:t>које</a:t>
            </a:r>
            <a:r>
              <a:rPr lang="en-US" dirty="0" smtClean="0"/>
              <a:t> </a:t>
            </a:r>
            <a:r>
              <a:rPr lang="sr-Cyrl-CS" dirty="0" smtClean="0"/>
              <a:t>доје</a:t>
            </a:r>
            <a:r>
              <a:rPr lang="en-US" dirty="0" smtClean="0"/>
              <a:t>. </a:t>
            </a:r>
            <a:r>
              <a:rPr lang="sr-Latn-RS" dirty="0" smtClean="0"/>
              <a:t>               </a:t>
            </a:r>
            <a:endParaRPr lang="sr-Cyrl-RS" dirty="0" smtClean="0"/>
          </a:p>
          <a:p>
            <a:r>
              <a:rPr lang="sr-Cyrl-CS" dirty="0" smtClean="0"/>
              <a:t>Због</a:t>
            </a:r>
            <a:r>
              <a:rPr lang="en-US" dirty="0" smtClean="0"/>
              <a:t> </a:t>
            </a:r>
            <a:r>
              <a:rPr lang="sr-Cyrl-CS" dirty="0" smtClean="0"/>
              <a:t>могућег</a:t>
            </a:r>
            <a:r>
              <a:rPr lang="en-US" dirty="0" smtClean="0"/>
              <a:t> </a:t>
            </a:r>
            <a:r>
              <a:rPr lang="sr-Cyrl-CS" dirty="0" smtClean="0"/>
              <a:t>антитромботског</a:t>
            </a:r>
            <a:r>
              <a:rPr lang="en-US" dirty="0" smtClean="0"/>
              <a:t> </a:t>
            </a:r>
            <a:r>
              <a:rPr lang="sr-Cyrl-CS" dirty="0" smtClean="0"/>
              <a:t>деловања</a:t>
            </a:r>
            <a:r>
              <a:rPr lang="en-US" dirty="0" smtClean="0"/>
              <a:t> </a:t>
            </a:r>
            <a:r>
              <a:rPr lang="sr-Cyrl-CS" dirty="0" smtClean="0"/>
              <a:t>такође</a:t>
            </a:r>
            <a:r>
              <a:rPr lang="en-US" dirty="0" smtClean="0"/>
              <a:t> </a:t>
            </a:r>
            <a:r>
              <a:rPr lang="sr-Cyrl-CS" dirty="0" smtClean="0"/>
              <a:t>је</a:t>
            </a:r>
            <a:r>
              <a:rPr lang="en-US" dirty="0" smtClean="0"/>
              <a:t> </a:t>
            </a:r>
            <a:r>
              <a:rPr lang="sr-Cyrl-CS" dirty="0" smtClean="0"/>
              <a:t>потребан</a:t>
            </a:r>
            <a:r>
              <a:rPr lang="en-US" dirty="0" smtClean="0"/>
              <a:t> </a:t>
            </a:r>
            <a:r>
              <a:rPr lang="sr-Cyrl-CS" dirty="0" smtClean="0"/>
              <a:t>опрез</a:t>
            </a:r>
            <a:r>
              <a:rPr lang="en-US" dirty="0" smtClean="0"/>
              <a:t> </a:t>
            </a:r>
            <a:r>
              <a:rPr lang="sr-Cyrl-CS" dirty="0" smtClean="0"/>
              <a:t>код</a:t>
            </a:r>
            <a:r>
              <a:rPr lang="en-US" dirty="0" smtClean="0"/>
              <a:t> </a:t>
            </a:r>
            <a:r>
              <a:rPr lang="sr-Cyrl-CS" dirty="0" smtClean="0"/>
              <a:t>особа</a:t>
            </a:r>
            <a:r>
              <a:rPr lang="en-US" dirty="0" smtClean="0"/>
              <a:t> </a:t>
            </a:r>
            <a:r>
              <a:rPr lang="sr-Cyrl-CS" dirty="0" smtClean="0"/>
              <a:t>које</a:t>
            </a:r>
            <a:r>
              <a:rPr lang="en-US" dirty="0" smtClean="0"/>
              <a:t> </a:t>
            </a:r>
            <a:r>
              <a:rPr lang="sr-Cyrl-CS" dirty="0" smtClean="0"/>
              <a:t>су</a:t>
            </a:r>
            <a:r>
              <a:rPr lang="en-US" dirty="0" smtClean="0"/>
              <a:t> </a:t>
            </a:r>
            <a:r>
              <a:rPr lang="sr-Cyrl-CS" dirty="0" smtClean="0"/>
              <a:t>на</a:t>
            </a:r>
            <a:r>
              <a:rPr lang="en-US" dirty="0" smtClean="0"/>
              <a:t> </a:t>
            </a:r>
            <a:r>
              <a:rPr lang="sr-Cyrl-CS" dirty="0" smtClean="0"/>
              <a:t>терапији</a:t>
            </a:r>
            <a:r>
              <a:rPr lang="en-US" dirty="0" smtClean="0"/>
              <a:t> </a:t>
            </a:r>
            <a:r>
              <a:rPr lang="sr-Cyrl-CS" dirty="0" smtClean="0"/>
              <a:t>варфарином</a:t>
            </a:r>
            <a:r>
              <a:rPr lang="en-US" dirty="0" smtClean="0"/>
              <a:t>, </a:t>
            </a:r>
            <a:r>
              <a:rPr lang="sr-Cyrl-CS" dirty="0" smtClean="0"/>
              <a:t>код</a:t>
            </a:r>
            <a:r>
              <a:rPr lang="en-US" dirty="0" smtClean="0"/>
              <a:t> </a:t>
            </a:r>
            <a:r>
              <a:rPr lang="sr-Cyrl-CS" dirty="0" smtClean="0"/>
              <a:t>особа</a:t>
            </a:r>
            <a:r>
              <a:rPr lang="en-US" dirty="0" smtClean="0"/>
              <a:t> </a:t>
            </a:r>
            <a:r>
              <a:rPr lang="sr-Cyrl-CS" dirty="0" smtClean="0"/>
              <a:t>које</a:t>
            </a:r>
            <a:r>
              <a:rPr lang="en-US" dirty="0" smtClean="0"/>
              <a:t> </a:t>
            </a:r>
            <a:r>
              <a:rPr lang="sr-Cyrl-CS" dirty="0" smtClean="0"/>
              <a:t>болују</a:t>
            </a:r>
            <a:r>
              <a:rPr lang="en-US" dirty="0" smtClean="0"/>
              <a:t> </a:t>
            </a:r>
            <a:r>
              <a:rPr lang="sr-Cyrl-CS" dirty="0" smtClean="0"/>
              <a:t>од</a:t>
            </a:r>
            <a:r>
              <a:rPr lang="en-US" dirty="0" smtClean="0"/>
              <a:t> </a:t>
            </a:r>
            <a:r>
              <a:rPr lang="sr-Cyrl-CS" dirty="0" smtClean="0"/>
              <a:t>хемофилије</a:t>
            </a:r>
            <a:r>
              <a:rPr lang="en-US" dirty="0" smtClean="0"/>
              <a:t> </a:t>
            </a:r>
            <a:r>
              <a:rPr lang="sr-Cyrl-CS" dirty="0" smtClean="0"/>
              <a:t>код</a:t>
            </a:r>
            <a:r>
              <a:rPr lang="en-US" dirty="0" smtClean="0"/>
              <a:t> </a:t>
            </a:r>
            <a:r>
              <a:rPr lang="sr-Cyrl-CS" dirty="0" smtClean="0"/>
              <a:t>оних</a:t>
            </a:r>
            <a:r>
              <a:rPr lang="en-US" dirty="0" smtClean="0"/>
              <a:t> </a:t>
            </a:r>
            <a:r>
              <a:rPr lang="sr-Cyrl-CS" dirty="0" smtClean="0"/>
              <a:t>код</a:t>
            </a:r>
            <a:r>
              <a:rPr lang="en-US" dirty="0" smtClean="0"/>
              <a:t> </a:t>
            </a:r>
            <a:r>
              <a:rPr lang="sr-Cyrl-CS" dirty="0" smtClean="0"/>
              <a:t>којих</a:t>
            </a:r>
            <a:r>
              <a:rPr lang="en-US" dirty="0" smtClean="0"/>
              <a:t> </a:t>
            </a:r>
            <a:r>
              <a:rPr lang="sr-Cyrl-CS" dirty="0" smtClean="0"/>
              <a:t>је</a:t>
            </a:r>
            <a:r>
              <a:rPr lang="en-US" dirty="0" smtClean="0"/>
              <a:t> </a:t>
            </a:r>
            <a:r>
              <a:rPr lang="sr-Cyrl-CS" dirty="0" smtClean="0"/>
              <a:t>имуни</a:t>
            </a:r>
            <a:r>
              <a:rPr lang="en-US" dirty="0" smtClean="0"/>
              <a:t> </a:t>
            </a:r>
            <a:r>
              <a:rPr lang="sr-Cyrl-CS" dirty="0" smtClean="0"/>
              <a:t>статус</a:t>
            </a:r>
            <a:r>
              <a:rPr lang="en-US" dirty="0" smtClean="0"/>
              <a:t> </a:t>
            </a:r>
            <a:r>
              <a:rPr lang="sr-Cyrl-CS" dirty="0" smtClean="0"/>
              <a:t>компромитован</a:t>
            </a:r>
            <a:r>
              <a:rPr lang="en-US" dirty="0" smtClean="0"/>
              <a:t>. </a:t>
            </a:r>
            <a:endParaRPr lang="sr-Latn-RS" dirty="0" smtClean="0"/>
          </a:p>
          <a:p>
            <a:r>
              <a:rPr lang="sr-Cyrl-CS" dirty="0" smtClean="0"/>
              <a:t>Пре</a:t>
            </a:r>
            <a:r>
              <a:rPr lang="en-US" dirty="0" smtClean="0"/>
              <a:t> </a:t>
            </a:r>
            <a:r>
              <a:rPr lang="sr-Cyrl-CS" dirty="0" smtClean="0"/>
              <a:t>хируршких</a:t>
            </a:r>
            <a:r>
              <a:rPr lang="en-US" dirty="0" smtClean="0"/>
              <a:t> </a:t>
            </a:r>
            <a:r>
              <a:rPr lang="sr-Cyrl-CS" dirty="0" smtClean="0"/>
              <a:t>интервенција</a:t>
            </a:r>
            <a:r>
              <a:rPr lang="en-US" dirty="0" smtClean="0"/>
              <a:t> </a:t>
            </a:r>
            <a:r>
              <a:rPr lang="sr-Cyrl-CS" dirty="0" smtClean="0"/>
              <a:t>потребно</a:t>
            </a:r>
            <a:r>
              <a:rPr lang="en-US" dirty="0" smtClean="0"/>
              <a:t> </a:t>
            </a:r>
            <a:r>
              <a:rPr lang="sr-Cyrl-CS" dirty="0" smtClean="0"/>
              <a:t>је</a:t>
            </a:r>
            <a:r>
              <a:rPr lang="en-US" dirty="0" smtClean="0"/>
              <a:t> </a:t>
            </a:r>
            <a:r>
              <a:rPr lang="sr-Cyrl-CS" dirty="0" smtClean="0"/>
              <a:t>престати</a:t>
            </a:r>
            <a:r>
              <a:rPr lang="en-US" dirty="0" smtClean="0"/>
              <a:t> </a:t>
            </a:r>
            <a:r>
              <a:rPr lang="sr-Cyrl-CS" dirty="0" smtClean="0"/>
              <a:t>са</a:t>
            </a:r>
            <a:r>
              <a:rPr lang="en-US" dirty="0" smtClean="0"/>
              <a:t> </a:t>
            </a:r>
            <a:r>
              <a:rPr lang="sr-Cyrl-CS" dirty="0" smtClean="0"/>
              <a:t>узимањем</a:t>
            </a:r>
            <a:r>
              <a:rPr lang="en-US" dirty="0" smtClean="0"/>
              <a:t> </a:t>
            </a:r>
            <a:r>
              <a:rPr lang="sr-Cyrl-CS" dirty="0" smtClean="0"/>
              <a:t>препарата</a:t>
            </a:r>
            <a:r>
              <a:rPr lang="en-US" dirty="0" smtClean="0"/>
              <a:t> </a:t>
            </a:r>
            <a:r>
              <a:rPr lang="sr-Cyrl-CS" dirty="0" smtClean="0"/>
              <a:t>са</a:t>
            </a:r>
            <a:r>
              <a:rPr lang="en-US" dirty="0" smtClean="0"/>
              <a:t> </a:t>
            </a:r>
            <a:r>
              <a:rPr lang="sr-Cyrl-CS" dirty="0" smtClean="0"/>
              <a:t>уљем</a:t>
            </a:r>
            <a:r>
              <a:rPr lang="en-US" dirty="0" smtClean="0"/>
              <a:t> </a:t>
            </a:r>
            <a:r>
              <a:rPr lang="sr-Cyrl-CS" dirty="0" smtClean="0"/>
              <a:t>ноћурка</a:t>
            </a:r>
            <a:r>
              <a:rPr lang="en-US" dirty="0" smtClean="0"/>
              <a:t>. </a:t>
            </a:r>
            <a:r>
              <a:rPr lang="sr-Cyrl-CS" dirty="0" smtClean="0"/>
              <a:t>Оболели</a:t>
            </a:r>
            <a:r>
              <a:rPr lang="en-US" dirty="0" smtClean="0"/>
              <a:t> </a:t>
            </a:r>
            <a:r>
              <a:rPr lang="sr-Cyrl-CS" dirty="0" smtClean="0"/>
              <a:t>од</a:t>
            </a:r>
            <a:r>
              <a:rPr lang="en-US" dirty="0" smtClean="0"/>
              <a:t> </a:t>
            </a:r>
            <a:r>
              <a:rPr lang="sr-Cyrl-CS" dirty="0" smtClean="0"/>
              <a:t>епилепсије</a:t>
            </a:r>
            <a:r>
              <a:rPr lang="en-US" dirty="0" smtClean="0"/>
              <a:t>, </a:t>
            </a:r>
            <a:r>
              <a:rPr lang="sr-Cyrl-CS" dirty="0" smtClean="0"/>
              <a:t>шизофреније</a:t>
            </a:r>
            <a:r>
              <a:rPr lang="en-US" dirty="0" smtClean="0"/>
              <a:t> </a:t>
            </a:r>
            <a:r>
              <a:rPr lang="sr-Cyrl-CS" dirty="0" smtClean="0"/>
              <a:t>и</a:t>
            </a:r>
            <a:r>
              <a:rPr lang="en-US" dirty="0" smtClean="0"/>
              <a:t> </a:t>
            </a:r>
            <a:r>
              <a:rPr lang="sr-Cyrl-CS" dirty="0" smtClean="0"/>
              <a:t>особе</a:t>
            </a:r>
            <a:r>
              <a:rPr lang="en-US" dirty="0" smtClean="0"/>
              <a:t> </a:t>
            </a:r>
            <a:r>
              <a:rPr lang="sr-Cyrl-CS" dirty="0" smtClean="0"/>
              <a:t>на</a:t>
            </a:r>
            <a:r>
              <a:rPr lang="en-US" dirty="0" smtClean="0"/>
              <a:t> </a:t>
            </a:r>
            <a:r>
              <a:rPr lang="sr-Cyrl-CS" dirty="0" smtClean="0"/>
              <a:t>терапији</a:t>
            </a:r>
            <a:r>
              <a:rPr lang="en-US" dirty="0" smtClean="0"/>
              <a:t> </a:t>
            </a:r>
            <a:r>
              <a:rPr lang="sr-Cyrl-CS" dirty="0" smtClean="0"/>
              <a:t>алифатичним</a:t>
            </a:r>
            <a:r>
              <a:rPr lang="en-US" dirty="0" smtClean="0"/>
              <a:t> </a:t>
            </a:r>
            <a:r>
              <a:rPr lang="sr-Cyrl-CS" dirty="0" smtClean="0"/>
              <a:t>фенотиазинима</a:t>
            </a:r>
            <a:r>
              <a:rPr lang="en-US" dirty="0" smtClean="0"/>
              <a:t> </a:t>
            </a:r>
            <a:r>
              <a:rPr lang="sr-Cyrl-CS" dirty="0" smtClean="0"/>
              <a:t>не</a:t>
            </a:r>
            <a:r>
              <a:rPr lang="en-US" dirty="0" smtClean="0"/>
              <a:t> </a:t>
            </a:r>
            <a:r>
              <a:rPr lang="sr-Cyrl-CS" dirty="0" smtClean="0"/>
              <a:t>би</a:t>
            </a:r>
            <a:r>
              <a:rPr lang="en-US" dirty="0" smtClean="0"/>
              <a:t> </a:t>
            </a:r>
            <a:r>
              <a:rPr lang="sr-Cyrl-CS" dirty="0" smtClean="0"/>
              <a:t>требали</a:t>
            </a:r>
            <a:r>
              <a:rPr lang="en-US" dirty="0" smtClean="0"/>
              <a:t> </a:t>
            </a:r>
            <a:r>
              <a:rPr lang="sr-Cyrl-CS" dirty="0" smtClean="0"/>
              <a:t>да</a:t>
            </a:r>
            <a:r>
              <a:rPr lang="en-US" dirty="0" smtClean="0"/>
              <a:t> </a:t>
            </a:r>
            <a:r>
              <a:rPr lang="sr-Cyrl-CS" dirty="0" smtClean="0"/>
              <a:t>узимају</a:t>
            </a:r>
            <a:r>
              <a:rPr lang="en-US" dirty="0" smtClean="0"/>
              <a:t> </a:t>
            </a:r>
            <a:r>
              <a:rPr lang="sr-Cyrl-CS" dirty="0" smtClean="0"/>
              <a:t>уље</a:t>
            </a:r>
            <a:r>
              <a:rPr lang="en-US" dirty="0" smtClean="0"/>
              <a:t> </a:t>
            </a:r>
            <a:r>
              <a:rPr lang="sr-Cyrl-CS" dirty="0" smtClean="0"/>
              <a:t>ноћурка</a:t>
            </a:r>
            <a:r>
              <a:rPr lang="en-US" dirty="0" smtClean="0"/>
              <a:t>.</a:t>
            </a:r>
          </a:p>
        </p:txBody>
      </p:sp>
    </p:spTree>
    <p:extLst>
      <p:ext uri="{BB962C8B-B14F-4D97-AF65-F5344CB8AC3E}">
        <p14:creationId xmlns:p14="http://schemas.microsoft.com/office/powerpoint/2010/main" val="116336392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124744"/>
            <a:ext cx="8640960" cy="4525963"/>
          </a:xfrm>
        </p:spPr>
        <p:txBody>
          <a:bodyPr>
            <a:normAutofit fontScale="92500"/>
          </a:bodyPr>
          <a:lstStyle/>
          <a:p>
            <a:r>
              <a:rPr lang="sr-Cyrl-CS" b="1" dirty="0"/>
              <a:t>Нежељени</a:t>
            </a:r>
            <a:r>
              <a:rPr lang="en-US" b="1" dirty="0"/>
              <a:t> </a:t>
            </a:r>
            <a:r>
              <a:rPr lang="sr-Cyrl-CS" b="1" dirty="0"/>
              <a:t>ефекти</a:t>
            </a:r>
            <a:r>
              <a:rPr lang="en-US" dirty="0"/>
              <a:t> </a:t>
            </a:r>
            <a:r>
              <a:rPr lang="sr-Cyrl-CS" dirty="0"/>
              <a:t>су</a:t>
            </a:r>
            <a:r>
              <a:rPr lang="en-US" dirty="0"/>
              <a:t> </a:t>
            </a:r>
            <a:r>
              <a:rPr lang="sr-Cyrl-CS" dirty="0"/>
              <a:t>ретки</a:t>
            </a:r>
            <a:r>
              <a:rPr lang="en-US" dirty="0"/>
              <a:t> </a:t>
            </a:r>
            <a:r>
              <a:rPr lang="sr-Cyrl-CS" dirty="0"/>
              <a:t>и</a:t>
            </a:r>
            <a:r>
              <a:rPr lang="en-US" dirty="0"/>
              <a:t> </a:t>
            </a:r>
            <a:r>
              <a:rPr lang="sr-Cyrl-CS" dirty="0"/>
              <a:t>обухватају</a:t>
            </a:r>
            <a:r>
              <a:rPr lang="en-US" dirty="0"/>
              <a:t> </a:t>
            </a:r>
            <a:r>
              <a:rPr lang="sr-Cyrl-CS" dirty="0"/>
              <a:t>гастроинтестиналне</a:t>
            </a:r>
            <a:r>
              <a:rPr lang="en-US" dirty="0"/>
              <a:t> </a:t>
            </a:r>
            <a:r>
              <a:rPr lang="sr-Cyrl-CS" dirty="0"/>
              <a:t>сметње</a:t>
            </a:r>
            <a:r>
              <a:rPr lang="en-US" dirty="0"/>
              <a:t> </a:t>
            </a:r>
            <a:r>
              <a:rPr lang="sr-Cyrl-CS" dirty="0"/>
              <a:t>у</a:t>
            </a:r>
            <a:r>
              <a:rPr lang="en-US" dirty="0"/>
              <a:t> </a:t>
            </a:r>
            <a:r>
              <a:rPr lang="sr-Cyrl-CS" dirty="0"/>
              <a:t>виду</a:t>
            </a:r>
            <a:r>
              <a:rPr lang="en-US" dirty="0"/>
              <a:t> </a:t>
            </a:r>
            <a:r>
              <a:rPr lang="sr-Cyrl-CS" dirty="0"/>
              <a:t>мучнине</a:t>
            </a:r>
            <a:r>
              <a:rPr lang="en-US" dirty="0"/>
              <a:t>, </a:t>
            </a:r>
            <a:r>
              <a:rPr lang="sr-Cyrl-CS" dirty="0"/>
              <a:t>флатуленције</a:t>
            </a:r>
            <a:r>
              <a:rPr lang="en-US" dirty="0"/>
              <a:t>, </a:t>
            </a:r>
            <a:r>
              <a:rPr lang="sr-Cyrl-CS" dirty="0"/>
              <a:t>дијареје</a:t>
            </a:r>
            <a:r>
              <a:rPr lang="en-US" dirty="0"/>
              <a:t>, </a:t>
            </a:r>
            <a:r>
              <a:rPr lang="sr-Cyrl-CS" dirty="0"/>
              <a:t>надутости</a:t>
            </a:r>
            <a:r>
              <a:rPr lang="en-US" dirty="0"/>
              <a:t> </a:t>
            </a:r>
            <a:r>
              <a:rPr lang="sr-Cyrl-CS" dirty="0"/>
              <a:t>стомака</a:t>
            </a:r>
            <a:r>
              <a:rPr lang="en-US" dirty="0"/>
              <a:t>.</a:t>
            </a:r>
          </a:p>
          <a:p>
            <a:r>
              <a:rPr lang="sr-Cyrl-CS" b="1" dirty="0"/>
              <a:t>Интеракције</a:t>
            </a:r>
            <a:r>
              <a:rPr lang="en-US" b="1" dirty="0"/>
              <a:t> </a:t>
            </a:r>
            <a:r>
              <a:rPr lang="sr-Cyrl-CS" b="1" dirty="0"/>
              <a:t>уља</a:t>
            </a:r>
            <a:r>
              <a:rPr lang="en-US" b="1" dirty="0"/>
              <a:t> </a:t>
            </a:r>
            <a:r>
              <a:rPr lang="sr-Cyrl-CS" b="1" dirty="0"/>
              <a:t>ноцурка</a:t>
            </a:r>
            <a:r>
              <a:rPr lang="en-US" b="1" dirty="0"/>
              <a:t> </a:t>
            </a:r>
            <a:r>
              <a:rPr lang="sr-Cyrl-CS" b="1" dirty="0"/>
              <a:t>са</a:t>
            </a:r>
            <a:r>
              <a:rPr lang="en-US" b="1" dirty="0"/>
              <a:t> </a:t>
            </a:r>
            <a:r>
              <a:rPr lang="sr-Cyrl-CS" b="1" dirty="0"/>
              <a:t>лековима</a:t>
            </a:r>
            <a:r>
              <a:rPr lang="en-US" b="1" dirty="0"/>
              <a:t>, </a:t>
            </a:r>
            <a:r>
              <a:rPr lang="sr-Cyrl-CS" b="1" dirty="0"/>
              <a:t>храном</a:t>
            </a:r>
            <a:r>
              <a:rPr lang="en-US" b="1" dirty="0"/>
              <a:t> </a:t>
            </a:r>
            <a:r>
              <a:rPr lang="sr-Cyrl-CS" b="1" dirty="0"/>
              <a:t>и</a:t>
            </a:r>
            <a:r>
              <a:rPr lang="en-US" b="1" dirty="0"/>
              <a:t> </a:t>
            </a:r>
            <a:r>
              <a:rPr lang="sr-Cyrl-CS" b="1" dirty="0"/>
              <a:t>суплементима</a:t>
            </a:r>
            <a:r>
              <a:rPr lang="en-US" dirty="0"/>
              <a:t> – </a:t>
            </a:r>
            <a:r>
              <a:rPr lang="sr-Cyrl-CS" dirty="0"/>
              <a:t>Алифатични</a:t>
            </a:r>
            <a:r>
              <a:rPr lang="en-US" dirty="0"/>
              <a:t> </a:t>
            </a:r>
            <a:r>
              <a:rPr lang="sr-Cyrl-CS" dirty="0"/>
              <a:t>фенотиазини</a:t>
            </a:r>
            <a:r>
              <a:rPr lang="en-US" dirty="0"/>
              <a:t>; </a:t>
            </a:r>
            <a:r>
              <a:rPr lang="sr-Cyrl-CS" dirty="0"/>
              <a:t>нестероидни</a:t>
            </a:r>
            <a:r>
              <a:rPr lang="en-US" dirty="0"/>
              <a:t> </a:t>
            </a:r>
            <a:r>
              <a:rPr lang="sr-Cyrl-CS" dirty="0"/>
              <a:t>антиреуматици</a:t>
            </a:r>
            <a:r>
              <a:rPr lang="en-US" dirty="0"/>
              <a:t>; </a:t>
            </a:r>
            <a:r>
              <a:rPr lang="sr-Cyrl-CS" dirty="0"/>
              <a:t>аспирин</a:t>
            </a:r>
            <a:r>
              <a:rPr lang="en-US" dirty="0"/>
              <a:t>; </a:t>
            </a:r>
            <a:r>
              <a:rPr lang="sr-Cyrl-CS" dirty="0"/>
              <a:t>варфарин</a:t>
            </a:r>
            <a:r>
              <a:rPr lang="en-US" dirty="0"/>
              <a:t>; </a:t>
            </a:r>
            <a:r>
              <a:rPr lang="sr-Cyrl-CS" dirty="0"/>
              <a:t>биљке</a:t>
            </a:r>
            <a:r>
              <a:rPr lang="en-US" dirty="0"/>
              <a:t> </a:t>
            </a:r>
            <a:r>
              <a:rPr lang="sr-Cyrl-CS" dirty="0"/>
              <a:t>као</a:t>
            </a:r>
            <a:r>
              <a:rPr lang="en-US" dirty="0"/>
              <a:t> </a:t>
            </a:r>
            <a:r>
              <a:rPr lang="sr-Cyrl-CS" dirty="0"/>
              <a:t>што</a:t>
            </a:r>
            <a:r>
              <a:rPr lang="en-US" dirty="0"/>
              <a:t> </a:t>
            </a:r>
            <a:r>
              <a:rPr lang="sr-Cyrl-CS" dirty="0"/>
              <a:t>су</a:t>
            </a:r>
            <a:r>
              <a:rPr lang="en-US" dirty="0"/>
              <a:t> </a:t>
            </a:r>
            <a:r>
              <a:rPr lang="sr-Cyrl-CS" dirty="0"/>
              <a:t>бели</a:t>
            </a:r>
            <a:r>
              <a:rPr lang="en-US" dirty="0"/>
              <a:t> </a:t>
            </a:r>
            <a:r>
              <a:rPr lang="sr-Cyrl-CS" dirty="0"/>
              <a:t>лук</a:t>
            </a:r>
            <a:r>
              <a:rPr lang="en-US" dirty="0"/>
              <a:t> </a:t>
            </a:r>
            <a:r>
              <a:rPr lang="sr-Cyrl-CS" dirty="0"/>
              <a:t>и</a:t>
            </a:r>
            <a:r>
              <a:rPr lang="en-US" dirty="0"/>
              <a:t> </a:t>
            </a:r>
            <a:r>
              <a:rPr lang="sr-Cyrl-CS" dirty="0"/>
              <a:t>гинко</a:t>
            </a:r>
            <a:r>
              <a:rPr lang="en-US" dirty="0"/>
              <a:t>.</a:t>
            </a:r>
          </a:p>
          <a:p>
            <a:r>
              <a:rPr lang="sr-Cyrl-CS" b="1" dirty="0" smtClean="0"/>
              <a:t>Уобичајене</a:t>
            </a:r>
            <a:r>
              <a:rPr lang="en-US" b="1" dirty="0" smtClean="0"/>
              <a:t> </a:t>
            </a:r>
            <a:r>
              <a:rPr lang="sr-Cyrl-CS" b="1" dirty="0"/>
              <a:t>суплементиране</a:t>
            </a:r>
            <a:r>
              <a:rPr lang="en-US" b="1" dirty="0"/>
              <a:t> </a:t>
            </a:r>
            <a:r>
              <a:rPr lang="sr-Cyrl-CS" b="1" dirty="0"/>
              <a:t>дозе</a:t>
            </a:r>
            <a:r>
              <a:rPr lang="en-US" dirty="0"/>
              <a:t> – </a:t>
            </a:r>
            <a:r>
              <a:rPr lang="en-US" b="1" dirty="0"/>
              <a:t>150-500 mg </a:t>
            </a:r>
            <a:r>
              <a:rPr lang="sr-Cyrl-CS" dirty="0"/>
              <a:t>у</a:t>
            </a:r>
            <a:r>
              <a:rPr lang="en-US" dirty="0"/>
              <a:t> </a:t>
            </a:r>
            <a:r>
              <a:rPr lang="sr-Cyrl-CS" dirty="0"/>
              <a:t>једном</a:t>
            </a:r>
            <a:r>
              <a:rPr lang="en-US" dirty="0"/>
              <a:t> </a:t>
            </a:r>
            <a:r>
              <a:rPr lang="sr-Cyrl-CS" dirty="0"/>
              <a:t>дозираном</a:t>
            </a:r>
            <a:r>
              <a:rPr lang="en-US" dirty="0"/>
              <a:t> </a:t>
            </a:r>
            <a:r>
              <a:rPr lang="sr-Cyrl-CS" dirty="0"/>
              <a:t>облику</a:t>
            </a:r>
            <a:endParaRPr lang="en-US" dirty="0"/>
          </a:p>
          <a:p>
            <a:endParaRPr lang="sr-Latn-RS" dirty="0"/>
          </a:p>
        </p:txBody>
      </p:sp>
    </p:spTree>
    <p:extLst>
      <p:ext uri="{BB962C8B-B14F-4D97-AF65-F5344CB8AC3E}">
        <p14:creationId xmlns:p14="http://schemas.microsoft.com/office/powerpoint/2010/main" val="45695861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normAutofit/>
          </a:bodyPr>
          <a:lstStyle/>
          <a:p>
            <a:r>
              <a:rPr lang="sr-Cyrl-CS" sz="3600" b="1" smtClean="0">
                <a:latin typeface="Times New Roman" pitchFamily="18" charset="0"/>
                <a:cs typeface="Times New Roman" pitchFamily="18" charset="0"/>
              </a:rPr>
              <a:t>Уље</a:t>
            </a:r>
            <a:r>
              <a:rPr lang="en-US" sz="3600" b="1" smtClean="0">
                <a:latin typeface="Times New Roman" pitchFamily="18" charset="0"/>
                <a:cs typeface="Times New Roman" pitchFamily="18" charset="0"/>
              </a:rPr>
              <a:t> </a:t>
            </a:r>
            <a:r>
              <a:rPr lang="sr-Cyrl-CS" sz="3600" b="1" smtClean="0">
                <a:latin typeface="Times New Roman" pitchFamily="18" charset="0"/>
                <a:cs typeface="Times New Roman" pitchFamily="18" charset="0"/>
              </a:rPr>
              <a:t>пшеничних</a:t>
            </a:r>
            <a:r>
              <a:rPr lang="en-US" sz="3600" b="1" smtClean="0">
                <a:latin typeface="Times New Roman" pitchFamily="18" charset="0"/>
                <a:cs typeface="Times New Roman" pitchFamily="18" charset="0"/>
              </a:rPr>
              <a:t> </a:t>
            </a:r>
            <a:r>
              <a:rPr lang="sr-Cyrl-CS" sz="3600" b="1" smtClean="0">
                <a:latin typeface="Times New Roman" pitchFamily="18" charset="0"/>
                <a:cs typeface="Times New Roman" pitchFamily="18" charset="0"/>
              </a:rPr>
              <a:t>клица</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0" y="914400"/>
            <a:ext cx="9144000" cy="5943600"/>
          </a:xfrm>
        </p:spPr>
        <p:txBody>
          <a:bodyPr/>
          <a:lstStyle/>
          <a:p>
            <a:r>
              <a:rPr lang="sr-Cyrl-CS" dirty="0" smtClean="0"/>
              <a:t>Уље</a:t>
            </a:r>
            <a:r>
              <a:rPr lang="en-US" dirty="0" smtClean="0"/>
              <a:t> </a:t>
            </a:r>
            <a:r>
              <a:rPr lang="sr-Cyrl-CS" dirty="0" smtClean="0"/>
              <a:t>пшеничних</a:t>
            </a:r>
            <a:r>
              <a:rPr lang="en-US" dirty="0" smtClean="0"/>
              <a:t> </a:t>
            </a:r>
            <a:r>
              <a:rPr lang="sr-Cyrl-CS" dirty="0" smtClean="0"/>
              <a:t>клица</a:t>
            </a:r>
            <a:r>
              <a:rPr lang="en-US" dirty="0" smtClean="0"/>
              <a:t> </a:t>
            </a:r>
            <a:r>
              <a:rPr lang="sr-Cyrl-CS" dirty="0" smtClean="0"/>
              <a:t>је</a:t>
            </a:r>
            <a:r>
              <a:rPr lang="en-US" dirty="0" smtClean="0"/>
              <a:t> </a:t>
            </a:r>
            <a:r>
              <a:rPr lang="sr-Cyrl-CS" dirty="0" smtClean="0"/>
              <a:t>уље</a:t>
            </a:r>
            <a:r>
              <a:rPr lang="en-US" dirty="0" smtClean="0"/>
              <a:t> </a:t>
            </a:r>
            <a:r>
              <a:rPr lang="sr-Cyrl-CS" dirty="0" smtClean="0"/>
              <a:t>изоловано</a:t>
            </a:r>
            <a:r>
              <a:rPr lang="en-US" dirty="0" smtClean="0"/>
              <a:t> </a:t>
            </a:r>
            <a:r>
              <a:rPr lang="sr-Cyrl-CS" dirty="0" smtClean="0"/>
              <a:t>из</a:t>
            </a:r>
            <a:r>
              <a:rPr lang="en-US" dirty="0" smtClean="0"/>
              <a:t> </a:t>
            </a:r>
            <a:r>
              <a:rPr lang="sr-Cyrl-CS" dirty="0" smtClean="0"/>
              <a:t>клице</a:t>
            </a:r>
            <a:r>
              <a:rPr lang="en-US" dirty="0" smtClean="0"/>
              <a:t> </a:t>
            </a:r>
            <a:r>
              <a:rPr lang="sr-Cyrl-CS" dirty="0" smtClean="0"/>
              <a:t>пшеничног</a:t>
            </a:r>
            <a:r>
              <a:rPr lang="en-US" dirty="0" smtClean="0"/>
              <a:t> </a:t>
            </a:r>
            <a:r>
              <a:rPr lang="sr-Cyrl-CS" dirty="0" smtClean="0"/>
              <a:t>зрна</a:t>
            </a:r>
            <a:r>
              <a:rPr lang="en-US" dirty="0" smtClean="0"/>
              <a:t>. </a:t>
            </a:r>
            <a:endParaRPr lang="sr-Latn-RS" dirty="0" smtClean="0"/>
          </a:p>
          <a:p>
            <a:r>
              <a:rPr lang="sr-Cyrl-CS" dirty="0" smtClean="0"/>
              <a:t>Ово</a:t>
            </a:r>
            <a:r>
              <a:rPr lang="en-US" dirty="0" smtClean="0"/>
              <a:t> </a:t>
            </a:r>
            <a:r>
              <a:rPr lang="sr-Cyrl-CS" dirty="0" smtClean="0"/>
              <a:t>уље</a:t>
            </a:r>
            <a:r>
              <a:rPr lang="en-US" dirty="0" smtClean="0"/>
              <a:t> </a:t>
            </a:r>
            <a:r>
              <a:rPr lang="sr-Cyrl-CS" dirty="0" smtClean="0"/>
              <a:t>је</a:t>
            </a:r>
            <a:r>
              <a:rPr lang="en-US" dirty="0" smtClean="0"/>
              <a:t> </a:t>
            </a:r>
            <a:r>
              <a:rPr lang="sr-Cyrl-CS" dirty="0" smtClean="0"/>
              <a:t>богато</a:t>
            </a:r>
            <a:r>
              <a:rPr lang="en-US" dirty="0" smtClean="0"/>
              <a:t> </a:t>
            </a:r>
            <a:r>
              <a:rPr lang="sr-Cyrl-CS" dirty="0" smtClean="0"/>
              <a:t>есенцијалним</a:t>
            </a:r>
            <a:r>
              <a:rPr lang="en-US" dirty="0" smtClean="0"/>
              <a:t> </a:t>
            </a:r>
            <a:r>
              <a:rPr lang="sr-Cyrl-CS" dirty="0" smtClean="0"/>
              <a:t>масним</a:t>
            </a:r>
            <a:r>
              <a:rPr lang="en-US" dirty="0" smtClean="0"/>
              <a:t> </a:t>
            </a:r>
            <a:r>
              <a:rPr lang="sr-Cyrl-CS" dirty="0" smtClean="0"/>
              <a:t>киселинама</a:t>
            </a:r>
            <a:r>
              <a:rPr lang="en-US" dirty="0" smtClean="0"/>
              <a:t> </a:t>
            </a:r>
            <a:r>
              <a:rPr lang="sr-Cyrl-CS" dirty="0" smtClean="0"/>
              <a:t>омега</a:t>
            </a:r>
            <a:r>
              <a:rPr lang="en-US" dirty="0" smtClean="0"/>
              <a:t>-6 </a:t>
            </a:r>
            <a:r>
              <a:rPr lang="sr-Cyrl-CS" dirty="0" smtClean="0"/>
              <a:t>серије</a:t>
            </a:r>
            <a:r>
              <a:rPr lang="en-US" dirty="0" smtClean="0"/>
              <a:t> (</a:t>
            </a:r>
            <a:r>
              <a:rPr lang="sr-Cyrl-CS" dirty="0" smtClean="0"/>
              <a:t>преко</a:t>
            </a:r>
            <a:r>
              <a:rPr lang="en-US" dirty="0" smtClean="0"/>
              <a:t> 60% </a:t>
            </a:r>
            <a:r>
              <a:rPr lang="sr-Cyrl-CS" dirty="0" smtClean="0"/>
              <a:t>свих</a:t>
            </a:r>
            <a:r>
              <a:rPr lang="en-US" dirty="0" smtClean="0"/>
              <a:t> </a:t>
            </a:r>
            <a:r>
              <a:rPr lang="sr-Cyrl-CS" dirty="0" smtClean="0"/>
              <a:t>масних</a:t>
            </a:r>
            <a:r>
              <a:rPr lang="en-US" dirty="0" smtClean="0"/>
              <a:t> </a:t>
            </a:r>
            <a:r>
              <a:rPr lang="sr-Cyrl-CS" dirty="0" smtClean="0"/>
              <a:t>киселина</a:t>
            </a:r>
            <a:r>
              <a:rPr lang="en-US" dirty="0" smtClean="0"/>
              <a:t>). </a:t>
            </a:r>
            <a:r>
              <a:rPr lang="sr-Cyrl-CS" dirty="0" smtClean="0"/>
              <a:t>Највише</a:t>
            </a:r>
            <a:r>
              <a:rPr lang="en-US" dirty="0" smtClean="0"/>
              <a:t> </a:t>
            </a:r>
            <a:r>
              <a:rPr lang="sr-Cyrl-CS" dirty="0" smtClean="0"/>
              <a:t>је</a:t>
            </a:r>
            <a:r>
              <a:rPr lang="en-US" dirty="0" smtClean="0"/>
              <a:t> </a:t>
            </a:r>
            <a:r>
              <a:rPr lang="sr-Cyrl-CS" dirty="0" smtClean="0"/>
              <a:t>заступљена</a:t>
            </a:r>
            <a:r>
              <a:rPr lang="en-US" dirty="0" smtClean="0"/>
              <a:t> </a:t>
            </a:r>
            <a:r>
              <a:rPr lang="sr-Cyrl-CS" dirty="0" smtClean="0"/>
              <a:t>линолна</a:t>
            </a:r>
            <a:r>
              <a:rPr lang="en-US" dirty="0" smtClean="0"/>
              <a:t> </a:t>
            </a:r>
            <a:r>
              <a:rPr lang="sr-Cyrl-CS" dirty="0" smtClean="0"/>
              <a:t>киселина</a:t>
            </a:r>
            <a:r>
              <a:rPr lang="en-US" dirty="0" smtClean="0"/>
              <a:t>, </a:t>
            </a:r>
            <a:r>
              <a:rPr lang="sr-Cyrl-CS" dirty="0" smtClean="0"/>
              <a:t>а</a:t>
            </a:r>
            <a:r>
              <a:rPr lang="en-US" dirty="0" smtClean="0"/>
              <a:t> </a:t>
            </a:r>
            <a:r>
              <a:rPr lang="sr-Cyrl-CS" dirty="0" smtClean="0"/>
              <a:t>са</a:t>
            </a:r>
            <a:r>
              <a:rPr lang="en-US" dirty="0" smtClean="0"/>
              <a:t> 6-7% </a:t>
            </a:r>
            <a:r>
              <a:rPr lang="sr-Cyrl-CS" dirty="0" smtClean="0"/>
              <a:t>и</a:t>
            </a:r>
            <a:r>
              <a:rPr lang="en-US" dirty="0" smtClean="0"/>
              <a:t> </a:t>
            </a:r>
            <a:r>
              <a:rPr lang="sr-Cyrl-CS" dirty="0" smtClean="0"/>
              <a:t>гама</a:t>
            </a:r>
            <a:r>
              <a:rPr lang="en-US" dirty="0" smtClean="0"/>
              <a:t>-</a:t>
            </a:r>
            <a:r>
              <a:rPr lang="sr-Cyrl-CS" dirty="0" smtClean="0"/>
              <a:t>линоленска</a:t>
            </a:r>
            <a:r>
              <a:rPr lang="en-US" dirty="0" smtClean="0"/>
              <a:t>. </a:t>
            </a:r>
            <a:endParaRPr lang="sr-Latn-RS" dirty="0" smtClean="0"/>
          </a:p>
          <a:p>
            <a:r>
              <a:rPr lang="sr-Cyrl-CS" dirty="0" smtClean="0"/>
              <a:t>Може</a:t>
            </a:r>
            <a:r>
              <a:rPr lang="en-US" dirty="0" smtClean="0"/>
              <a:t> </a:t>
            </a:r>
            <a:r>
              <a:rPr lang="sr-Cyrl-CS" dirty="0" smtClean="0"/>
              <a:t>се</a:t>
            </a:r>
            <a:r>
              <a:rPr lang="en-US" dirty="0" smtClean="0"/>
              <a:t> </a:t>
            </a:r>
            <a:r>
              <a:rPr lang="sr-Cyrl-CS" dirty="0" smtClean="0"/>
              <a:t>користити</a:t>
            </a:r>
            <a:r>
              <a:rPr lang="en-US" dirty="0" smtClean="0"/>
              <a:t> </a:t>
            </a:r>
            <a:r>
              <a:rPr lang="sr-Cyrl-CS" dirty="0" smtClean="0"/>
              <a:t>и</a:t>
            </a:r>
            <a:r>
              <a:rPr lang="en-US" dirty="0" smtClean="0"/>
              <a:t> </a:t>
            </a:r>
            <a:r>
              <a:rPr lang="sr-Cyrl-CS" dirty="0" smtClean="0"/>
              <a:t>као</a:t>
            </a:r>
            <a:r>
              <a:rPr lang="en-US" dirty="0" smtClean="0"/>
              <a:t> </a:t>
            </a:r>
            <a:r>
              <a:rPr lang="sr-Cyrl-CS" dirty="0" smtClean="0"/>
              <a:t>јестиво</a:t>
            </a:r>
            <a:r>
              <a:rPr lang="en-US" dirty="0" smtClean="0"/>
              <a:t> </a:t>
            </a:r>
            <a:r>
              <a:rPr lang="sr-Cyrl-CS" dirty="0" smtClean="0"/>
              <a:t>уље</a:t>
            </a:r>
            <a:r>
              <a:rPr lang="en-US" dirty="0" smtClean="0"/>
              <a:t>.</a:t>
            </a:r>
            <a:endParaRPr lang="en-US" dirty="0"/>
          </a:p>
        </p:txBody>
      </p:sp>
      <p:pic>
        <p:nvPicPr>
          <p:cNvPr id="154626" name="Picture 2" descr="ulje-psenicnih-klica"/>
          <p:cNvPicPr>
            <a:picLocks noChangeAspect="1" noChangeArrowheads="1"/>
          </p:cNvPicPr>
          <p:nvPr/>
        </p:nvPicPr>
        <p:blipFill>
          <a:blip r:embed="rId2"/>
          <a:srcRect/>
          <a:stretch>
            <a:fillRect/>
          </a:stretch>
        </p:blipFill>
        <p:spPr bwMode="auto">
          <a:xfrm>
            <a:off x="0" y="4800600"/>
            <a:ext cx="9144000" cy="2057400"/>
          </a:xfrm>
          <a:prstGeom prst="rect">
            <a:avLst/>
          </a:prstGeom>
          <a:noFill/>
        </p:spPr>
      </p:pic>
    </p:spTree>
    <p:extLst>
      <p:ext uri="{BB962C8B-B14F-4D97-AF65-F5344CB8AC3E}">
        <p14:creationId xmlns:p14="http://schemas.microsoft.com/office/powerpoint/2010/main" val="252370378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92500" lnSpcReduction="20000"/>
          </a:bodyPr>
          <a:lstStyle/>
          <a:p>
            <a:r>
              <a:rPr lang="sr-Cyrl-CS" b="1" dirty="0" smtClean="0"/>
              <a:t>Стабилност</a:t>
            </a:r>
            <a:r>
              <a:rPr lang="en-US" dirty="0" smtClean="0"/>
              <a:t> – </a:t>
            </a:r>
            <a:r>
              <a:rPr lang="sr-Cyrl-CS" dirty="0" smtClean="0"/>
              <a:t>Подложно</a:t>
            </a:r>
            <a:r>
              <a:rPr lang="en-US" dirty="0" smtClean="0"/>
              <a:t> </a:t>
            </a:r>
            <a:r>
              <a:rPr lang="sr-Cyrl-CS" dirty="0" smtClean="0"/>
              <a:t>оксидацији</a:t>
            </a:r>
            <a:r>
              <a:rPr lang="en-US" dirty="0" smtClean="0"/>
              <a:t>, </a:t>
            </a:r>
            <a:r>
              <a:rPr lang="sr-Cyrl-CS" dirty="0" smtClean="0"/>
              <a:t>нестабилно</a:t>
            </a:r>
            <a:r>
              <a:rPr lang="en-US" dirty="0" smtClean="0"/>
              <a:t> </a:t>
            </a:r>
            <a:r>
              <a:rPr lang="sr-Cyrl-CS" dirty="0" smtClean="0"/>
              <a:t>у</a:t>
            </a:r>
            <a:r>
              <a:rPr lang="en-US" dirty="0" smtClean="0"/>
              <a:t> </a:t>
            </a:r>
            <a:r>
              <a:rPr lang="sr-Cyrl-CS" dirty="0" smtClean="0"/>
              <a:t>присиству</a:t>
            </a:r>
            <a:r>
              <a:rPr lang="en-US" dirty="0" smtClean="0"/>
              <a:t> </a:t>
            </a:r>
            <a:r>
              <a:rPr lang="sr-Cyrl-CS" dirty="0" smtClean="0"/>
              <a:t>кисеоника</a:t>
            </a:r>
            <a:r>
              <a:rPr lang="en-US" dirty="0" smtClean="0"/>
              <a:t> </a:t>
            </a:r>
            <a:r>
              <a:rPr lang="sr-Cyrl-CS" dirty="0" smtClean="0"/>
              <a:t>и</a:t>
            </a:r>
            <a:r>
              <a:rPr lang="en-US" dirty="0" smtClean="0"/>
              <a:t> </a:t>
            </a:r>
            <a:r>
              <a:rPr lang="sr-Cyrl-CS" dirty="0" smtClean="0"/>
              <a:t>трагова</a:t>
            </a:r>
            <a:r>
              <a:rPr lang="en-US" dirty="0" smtClean="0"/>
              <a:t> </a:t>
            </a:r>
            <a:r>
              <a:rPr lang="sr-Cyrl-CS" dirty="0" smtClean="0"/>
              <a:t>прелазних</a:t>
            </a:r>
            <a:r>
              <a:rPr lang="en-US" dirty="0" smtClean="0"/>
              <a:t> </a:t>
            </a:r>
            <a:r>
              <a:rPr lang="sr-Cyrl-CS" dirty="0" smtClean="0"/>
              <a:t>метала</a:t>
            </a:r>
            <a:r>
              <a:rPr lang="en-US" dirty="0" smtClean="0"/>
              <a:t> (</a:t>
            </a:r>
            <a:r>
              <a:rPr lang="sr-Cyrl-CS" dirty="0" smtClean="0"/>
              <a:t>гвожде</a:t>
            </a:r>
            <a:r>
              <a:rPr lang="en-US" dirty="0" smtClean="0"/>
              <a:t>, </a:t>
            </a:r>
            <a:r>
              <a:rPr lang="sr-Cyrl-CS" dirty="0" smtClean="0"/>
              <a:t>цинк</a:t>
            </a:r>
            <a:r>
              <a:rPr lang="en-US" dirty="0" smtClean="0"/>
              <a:t>, </a:t>
            </a:r>
            <a:r>
              <a:rPr lang="sr-Cyrl-CS" dirty="0" smtClean="0"/>
              <a:t>бакар</a:t>
            </a:r>
            <a:r>
              <a:rPr lang="en-US" dirty="0" smtClean="0"/>
              <a:t>); </a:t>
            </a:r>
            <a:r>
              <a:rPr lang="sr-Cyrl-CS" dirty="0" smtClean="0"/>
              <a:t>због</a:t>
            </a:r>
            <a:r>
              <a:rPr lang="en-US" dirty="0" smtClean="0"/>
              <a:t> </a:t>
            </a:r>
            <a:r>
              <a:rPr lang="sr-Cyrl-CS" dirty="0" smtClean="0"/>
              <a:t>велике</a:t>
            </a:r>
            <a:r>
              <a:rPr lang="en-US" dirty="0" smtClean="0"/>
              <a:t> </a:t>
            </a:r>
            <a:r>
              <a:rPr lang="sr-Cyrl-CS" dirty="0" smtClean="0"/>
              <a:t>оксидабилности</a:t>
            </a:r>
            <a:r>
              <a:rPr lang="en-US" dirty="0" smtClean="0"/>
              <a:t> </a:t>
            </a:r>
            <a:r>
              <a:rPr lang="sr-Cyrl-CS" dirty="0" smtClean="0"/>
              <a:t>пожељно</a:t>
            </a:r>
            <a:r>
              <a:rPr lang="en-US" dirty="0" smtClean="0"/>
              <a:t> </a:t>
            </a:r>
            <a:r>
              <a:rPr lang="sr-Cyrl-CS" dirty="0" smtClean="0"/>
              <a:t>је</a:t>
            </a:r>
            <a:r>
              <a:rPr lang="en-US" dirty="0" smtClean="0"/>
              <a:t> </a:t>
            </a:r>
            <a:r>
              <a:rPr lang="sr-Cyrl-CS" dirty="0" smtClean="0"/>
              <a:t>да</a:t>
            </a:r>
            <a:r>
              <a:rPr lang="en-US" dirty="0" smtClean="0"/>
              <a:t> </a:t>
            </a:r>
            <a:r>
              <a:rPr lang="sr-Cyrl-CS" dirty="0" smtClean="0"/>
              <a:t>садржи</a:t>
            </a:r>
            <a:r>
              <a:rPr lang="en-US" dirty="0" smtClean="0"/>
              <a:t> </a:t>
            </a:r>
            <a:r>
              <a:rPr lang="sr-Cyrl-CS" dirty="0" smtClean="0"/>
              <a:t>неки</a:t>
            </a:r>
            <a:r>
              <a:rPr lang="en-US" dirty="0" smtClean="0"/>
              <a:t> </a:t>
            </a:r>
            <a:r>
              <a:rPr lang="sr-Cyrl-CS" dirty="0" smtClean="0"/>
              <a:t>антиоксиданс</a:t>
            </a:r>
            <a:r>
              <a:rPr lang="en-US" dirty="0" smtClean="0"/>
              <a:t> </a:t>
            </a:r>
            <a:r>
              <a:rPr lang="sr-Cyrl-CS" dirty="0" smtClean="0"/>
              <a:t>као</a:t>
            </a:r>
            <a:r>
              <a:rPr lang="en-US" dirty="0" smtClean="0"/>
              <a:t> </a:t>
            </a:r>
            <a:r>
              <a:rPr lang="sr-Cyrl-CS" dirty="0" smtClean="0"/>
              <a:t>заштиту</a:t>
            </a:r>
            <a:r>
              <a:rPr lang="en-US" dirty="0" smtClean="0"/>
              <a:t> (</a:t>
            </a:r>
            <a:r>
              <a:rPr lang="sr-Cyrl-CS" dirty="0" smtClean="0"/>
              <a:t>најчешће</a:t>
            </a:r>
            <a:r>
              <a:rPr lang="en-US" dirty="0" smtClean="0"/>
              <a:t> </a:t>
            </a:r>
            <a:r>
              <a:rPr lang="sr-Cyrl-CS" dirty="0" smtClean="0"/>
              <a:t>је</a:t>
            </a:r>
            <a:r>
              <a:rPr lang="en-US" dirty="0" smtClean="0"/>
              <a:t> </a:t>
            </a:r>
            <a:r>
              <a:rPr lang="sr-Cyrl-CS" dirty="0" smtClean="0"/>
              <a:t>то</a:t>
            </a:r>
            <a:r>
              <a:rPr lang="en-US" dirty="0" smtClean="0"/>
              <a:t> </a:t>
            </a:r>
            <a:r>
              <a:rPr lang="sr-Cyrl-CS" dirty="0" smtClean="0"/>
              <a:t>витамин</a:t>
            </a:r>
            <a:r>
              <a:rPr lang="en-US" dirty="0" smtClean="0"/>
              <a:t> </a:t>
            </a:r>
            <a:r>
              <a:rPr lang="sr-Cyrl-CS" dirty="0" smtClean="0"/>
              <a:t>Е</a:t>
            </a:r>
            <a:r>
              <a:rPr lang="en-US" dirty="0" smtClean="0"/>
              <a:t>)</a:t>
            </a:r>
          </a:p>
          <a:p>
            <a:r>
              <a:rPr lang="sr-Cyrl-CS" b="1" dirty="0" smtClean="0"/>
              <a:t>Потенцијални</a:t>
            </a:r>
            <a:r>
              <a:rPr lang="en-US" b="1" dirty="0" smtClean="0"/>
              <a:t> </a:t>
            </a:r>
            <a:r>
              <a:rPr lang="sr-Cyrl-CS" b="1" dirty="0" smtClean="0"/>
              <a:t>повољни</a:t>
            </a:r>
            <a:r>
              <a:rPr lang="en-US" b="1" dirty="0" smtClean="0"/>
              <a:t> </a:t>
            </a:r>
            <a:r>
              <a:rPr lang="sr-Cyrl-CS" b="1" dirty="0" smtClean="0"/>
              <a:t>физиолошки</a:t>
            </a:r>
            <a:r>
              <a:rPr lang="en-US" b="1" dirty="0" smtClean="0"/>
              <a:t> </a:t>
            </a:r>
            <a:r>
              <a:rPr lang="sr-Cyrl-CS" b="1" dirty="0" smtClean="0"/>
              <a:t>ефекти</a:t>
            </a:r>
            <a:r>
              <a:rPr lang="en-US" b="1" dirty="0" smtClean="0"/>
              <a:t> </a:t>
            </a:r>
            <a:r>
              <a:rPr lang="sr-Cyrl-CS" b="1" dirty="0" smtClean="0"/>
              <a:t>уља</a:t>
            </a:r>
            <a:r>
              <a:rPr lang="en-US" b="1" dirty="0" smtClean="0"/>
              <a:t> </a:t>
            </a:r>
            <a:r>
              <a:rPr lang="sr-Cyrl-CS" b="1" dirty="0" smtClean="0"/>
              <a:t>пшеничних</a:t>
            </a:r>
            <a:r>
              <a:rPr lang="en-US" b="1" dirty="0" smtClean="0"/>
              <a:t> </a:t>
            </a:r>
            <a:r>
              <a:rPr lang="sr-Cyrl-CS" b="1" dirty="0" smtClean="0"/>
              <a:t>клица</a:t>
            </a:r>
            <a:r>
              <a:rPr lang="en-US" dirty="0" smtClean="0"/>
              <a:t> </a:t>
            </a:r>
          </a:p>
          <a:p>
            <a:pPr lvl="1"/>
            <a:r>
              <a:rPr lang="sr-Cyrl-CS" dirty="0" smtClean="0"/>
              <a:t>Дијетарни</a:t>
            </a:r>
            <a:r>
              <a:rPr lang="en-US" dirty="0" smtClean="0"/>
              <a:t> </a:t>
            </a:r>
            <a:r>
              <a:rPr lang="sr-Cyrl-CS" dirty="0" smtClean="0"/>
              <a:t>извор</a:t>
            </a:r>
            <a:r>
              <a:rPr lang="en-US" dirty="0" smtClean="0"/>
              <a:t> </a:t>
            </a:r>
            <a:r>
              <a:rPr lang="sr-Cyrl-CS" dirty="0" smtClean="0"/>
              <a:t>есенцијалних</a:t>
            </a:r>
            <a:r>
              <a:rPr lang="en-US" dirty="0" smtClean="0"/>
              <a:t> </a:t>
            </a:r>
            <a:r>
              <a:rPr lang="sr-Cyrl-CS" dirty="0" smtClean="0"/>
              <a:t>омега</a:t>
            </a:r>
            <a:r>
              <a:rPr lang="en-US" dirty="0" smtClean="0"/>
              <a:t>-6 </a:t>
            </a:r>
            <a:r>
              <a:rPr lang="sr-Cyrl-CS" dirty="0" smtClean="0"/>
              <a:t>масних</a:t>
            </a:r>
            <a:r>
              <a:rPr lang="en-US" dirty="0" smtClean="0"/>
              <a:t> </a:t>
            </a:r>
            <a:r>
              <a:rPr lang="sr-Cyrl-CS" dirty="0" smtClean="0"/>
              <a:t>киселина</a:t>
            </a:r>
            <a:r>
              <a:rPr lang="en-US" dirty="0" smtClean="0"/>
              <a:t> </a:t>
            </a:r>
            <a:r>
              <a:rPr lang="sr-Latn-RS" dirty="0" smtClean="0"/>
              <a:t>                </a:t>
            </a:r>
            <a:r>
              <a:rPr lang="en-US" dirty="0" smtClean="0"/>
              <a:t>(</a:t>
            </a:r>
            <a:r>
              <a:rPr lang="sr-Cyrl-CS" dirty="0" smtClean="0"/>
              <a:t>видети</a:t>
            </a:r>
            <a:r>
              <a:rPr lang="en-US" dirty="0" smtClean="0"/>
              <a:t> </a:t>
            </a:r>
            <a:r>
              <a:rPr lang="sr-Cyrl-CS" dirty="0" smtClean="0"/>
              <a:t>код</a:t>
            </a:r>
            <a:r>
              <a:rPr lang="en-US" dirty="0" smtClean="0"/>
              <a:t> </a:t>
            </a:r>
            <a:r>
              <a:rPr lang="sr-Cyrl-RS" dirty="0" smtClean="0"/>
              <a:t>омега 6-масних киселина)</a:t>
            </a:r>
            <a:endParaRPr lang="en-US" dirty="0" smtClean="0"/>
          </a:p>
          <a:p>
            <a:pPr lvl="1"/>
            <a:r>
              <a:rPr lang="sr-Cyrl-CS" dirty="0" smtClean="0"/>
              <a:t>Такође</a:t>
            </a:r>
            <a:r>
              <a:rPr lang="en-US" dirty="0" smtClean="0"/>
              <a:t> </a:t>
            </a:r>
            <a:r>
              <a:rPr lang="sr-Cyrl-CS" dirty="0" smtClean="0"/>
              <a:t>је</a:t>
            </a:r>
            <a:r>
              <a:rPr lang="en-US" dirty="0" smtClean="0"/>
              <a:t> </a:t>
            </a:r>
            <a:r>
              <a:rPr lang="sr-Cyrl-CS" dirty="0" smtClean="0"/>
              <a:t>уље</a:t>
            </a:r>
            <a:r>
              <a:rPr lang="en-US" dirty="0" smtClean="0"/>
              <a:t> </a:t>
            </a:r>
            <a:r>
              <a:rPr lang="sr-Cyrl-CS" dirty="0" smtClean="0"/>
              <a:t>пшеничних</a:t>
            </a:r>
            <a:r>
              <a:rPr lang="en-US" dirty="0" smtClean="0"/>
              <a:t> </a:t>
            </a:r>
            <a:r>
              <a:rPr lang="sr-Cyrl-CS" dirty="0" smtClean="0"/>
              <a:t>клица</a:t>
            </a:r>
            <a:r>
              <a:rPr lang="en-US" dirty="0" smtClean="0"/>
              <a:t> </a:t>
            </a:r>
            <a:r>
              <a:rPr lang="sr-Cyrl-CS" dirty="0" smtClean="0"/>
              <a:t>је</a:t>
            </a:r>
            <a:r>
              <a:rPr lang="en-US" dirty="0" smtClean="0"/>
              <a:t> </a:t>
            </a:r>
            <a:r>
              <a:rPr lang="sr-Cyrl-CS" dirty="0" smtClean="0"/>
              <a:t>изузетно</a:t>
            </a:r>
            <a:r>
              <a:rPr lang="en-US" dirty="0" smtClean="0"/>
              <a:t> </a:t>
            </a:r>
            <a:r>
              <a:rPr lang="sr-Cyrl-CS" dirty="0" smtClean="0"/>
              <a:t>цењено</a:t>
            </a:r>
            <a:r>
              <a:rPr lang="en-US" dirty="0" smtClean="0"/>
              <a:t> </a:t>
            </a:r>
            <a:r>
              <a:rPr lang="sr-Cyrl-CS" dirty="0" smtClean="0"/>
              <a:t>због</a:t>
            </a:r>
            <a:r>
              <a:rPr lang="en-US" dirty="0" smtClean="0"/>
              <a:t> </a:t>
            </a:r>
            <a:r>
              <a:rPr lang="sr-Cyrl-CS" dirty="0" smtClean="0"/>
              <a:t>природно</a:t>
            </a:r>
            <a:r>
              <a:rPr lang="en-US" dirty="0" smtClean="0"/>
              <a:t> </a:t>
            </a:r>
            <a:r>
              <a:rPr lang="sr-Cyrl-CS" dirty="0" smtClean="0"/>
              <a:t>високог</a:t>
            </a:r>
            <a:r>
              <a:rPr lang="en-US" dirty="0" smtClean="0"/>
              <a:t> </a:t>
            </a:r>
            <a:r>
              <a:rPr lang="sr-Cyrl-CS" dirty="0" smtClean="0"/>
              <a:t>садржаја</a:t>
            </a:r>
            <a:r>
              <a:rPr lang="en-US" dirty="0" smtClean="0"/>
              <a:t> </a:t>
            </a:r>
            <a:r>
              <a:rPr lang="sr-Cyrl-CS" dirty="0" smtClean="0"/>
              <a:t>витамина</a:t>
            </a:r>
            <a:r>
              <a:rPr lang="en-US" dirty="0" smtClean="0"/>
              <a:t> </a:t>
            </a:r>
            <a:r>
              <a:rPr lang="sr-Cyrl-CS" dirty="0" smtClean="0"/>
              <a:t>Е</a:t>
            </a:r>
            <a:r>
              <a:rPr lang="en-US" dirty="0" smtClean="0"/>
              <a:t>. </a:t>
            </a:r>
            <a:r>
              <a:rPr lang="sr-Latn-RS" dirty="0" smtClean="0"/>
              <a:t>                                              </a:t>
            </a:r>
            <a:r>
              <a:rPr lang="sr-Cyrl-CS" dirty="0" smtClean="0"/>
              <a:t>Према</a:t>
            </a:r>
            <a:r>
              <a:rPr lang="en-US" dirty="0" smtClean="0"/>
              <a:t> </a:t>
            </a:r>
            <a:r>
              <a:rPr lang="sr-Cyrl-CS" dirty="0" smtClean="0"/>
              <a:t>литературним</a:t>
            </a:r>
            <a:r>
              <a:rPr lang="en-US" dirty="0" smtClean="0"/>
              <a:t> </a:t>
            </a:r>
            <a:r>
              <a:rPr lang="sr-Cyrl-CS" dirty="0" smtClean="0"/>
              <a:t>подацима</a:t>
            </a:r>
            <a:r>
              <a:rPr lang="en-US" dirty="0" smtClean="0"/>
              <a:t> </a:t>
            </a:r>
            <a:r>
              <a:rPr lang="sr-Cyrl-CS" dirty="0" smtClean="0"/>
              <a:t>садржај</a:t>
            </a:r>
            <a:r>
              <a:rPr lang="en-US" dirty="0" smtClean="0"/>
              <a:t> </a:t>
            </a:r>
            <a:r>
              <a:rPr lang="sr-Cyrl-CS" dirty="0" smtClean="0"/>
              <a:t>укупних</a:t>
            </a:r>
            <a:r>
              <a:rPr lang="en-US" dirty="0" smtClean="0"/>
              <a:t> </a:t>
            </a:r>
            <a:r>
              <a:rPr lang="sr-Cyrl-CS" dirty="0" smtClean="0"/>
              <a:t>токоферола</a:t>
            </a:r>
            <a:r>
              <a:rPr lang="en-US" dirty="0" smtClean="0"/>
              <a:t> </a:t>
            </a:r>
            <a:r>
              <a:rPr lang="sr-Cyrl-CS" dirty="0" smtClean="0"/>
              <a:t>износи</a:t>
            </a:r>
            <a:r>
              <a:rPr lang="en-US" dirty="0" smtClean="0"/>
              <a:t> 2,5 mg/</a:t>
            </a:r>
            <a:r>
              <a:rPr lang="en-US" dirty="0"/>
              <a:t>g</a:t>
            </a:r>
            <a:r>
              <a:rPr lang="en-US" dirty="0" smtClean="0"/>
              <a:t> </a:t>
            </a:r>
            <a:r>
              <a:rPr lang="sr-Cyrl-CS" dirty="0" smtClean="0"/>
              <a:t>уља</a:t>
            </a:r>
            <a:r>
              <a:rPr lang="en-US" dirty="0" smtClean="0"/>
              <a:t>.</a:t>
            </a:r>
          </a:p>
          <a:p>
            <a:r>
              <a:rPr lang="sr-Cyrl-CS" dirty="0" smtClean="0"/>
              <a:t>Уље</a:t>
            </a:r>
            <a:r>
              <a:rPr lang="en-US" dirty="0" smtClean="0"/>
              <a:t> </a:t>
            </a:r>
            <a:r>
              <a:rPr lang="sr-Cyrl-CS" dirty="0" smtClean="0"/>
              <a:t>пшеницних</a:t>
            </a:r>
            <a:r>
              <a:rPr lang="en-US" dirty="0" smtClean="0"/>
              <a:t> </a:t>
            </a:r>
            <a:r>
              <a:rPr lang="sr-Cyrl-CS" dirty="0" smtClean="0"/>
              <a:t>клица</a:t>
            </a:r>
            <a:r>
              <a:rPr lang="en-US" dirty="0" smtClean="0"/>
              <a:t> </a:t>
            </a:r>
            <a:r>
              <a:rPr lang="sr-Cyrl-CS" dirty="0" smtClean="0"/>
              <a:t>садржи</a:t>
            </a:r>
            <a:r>
              <a:rPr lang="en-US" dirty="0" smtClean="0"/>
              <a:t> </a:t>
            </a:r>
            <a:r>
              <a:rPr lang="sr-Cyrl-CS" dirty="0" smtClean="0"/>
              <a:t>и</a:t>
            </a:r>
            <a:r>
              <a:rPr lang="en-US" dirty="0" smtClean="0"/>
              <a:t> </a:t>
            </a:r>
            <a:r>
              <a:rPr lang="sr-Cyrl-CS" dirty="0" smtClean="0"/>
              <a:t>знацајну</a:t>
            </a:r>
            <a:r>
              <a:rPr lang="en-US" dirty="0" smtClean="0"/>
              <a:t> </a:t>
            </a:r>
            <a:r>
              <a:rPr lang="sr-Cyrl-CS" dirty="0" smtClean="0"/>
              <a:t>колицину</a:t>
            </a:r>
            <a:r>
              <a:rPr lang="en-US" dirty="0" smtClean="0"/>
              <a:t> </a:t>
            </a:r>
            <a:r>
              <a:rPr lang="sr-Cyrl-CS" dirty="0" smtClean="0"/>
              <a:t>биљне</a:t>
            </a:r>
            <a:r>
              <a:rPr lang="en-US" dirty="0" smtClean="0"/>
              <a:t> </a:t>
            </a:r>
            <a:r>
              <a:rPr lang="sr-Cyrl-CS" dirty="0" smtClean="0"/>
              <a:t>стероле</a:t>
            </a:r>
            <a:r>
              <a:rPr lang="en-US" dirty="0" smtClean="0"/>
              <a:t> (</a:t>
            </a:r>
            <a:r>
              <a:rPr lang="sr-Cyrl-CS" dirty="0" smtClean="0"/>
              <a:t>око</a:t>
            </a:r>
            <a:r>
              <a:rPr lang="en-US" dirty="0" smtClean="0"/>
              <a:t> 5 mg/</a:t>
            </a:r>
            <a:r>
              <a:rPr lang="en-US" dirty="0"/>
              <a:t>g</a:t>
            </a:r>
            <a:r>
              <a:rPr lang="en-US" dirty="0" smtClean="0"/>
              <a:t>). </a:t>
            </a:r>
            <a:endParaRPr lang="sr-Latn-RS" dirty="0" smtClean="0"/>
          </a:p>
          <a:p>
            <a:r>
              <a:rPr lang="sr-Cyrl-CS" dirty="0" smtClean="0"/>
              <a:t>Биљни</a:t>
            </a:r>
            <a:r>
              <a:rPr lang="en-US" dirty="0" smtClean="0"/>
              <a:t> </a:t>
            </a:r>
            <a:r>
              <a:rPr lang="sr-Cyrl-CS" dirty="0" smtClean="0"/>
              <a:t>стероли</a:t>
            </a:r>
            <a:r>
              <a:rPr lang="en-US" dirty="0" smtClean="0"/>
              <a:t> </a:t>
            </a:r>
            <a:r>
              <a:rPr lang="sr-Cyrl-CS" dirty="0" smtClean="0"/>
              <a:t>имају</a:t>
            </a:r>
            <a:r>
              <a:rPr lang="en-US" dirty="0" smtClean="0"/>
              <a:t> </a:t>
            </a:r>
            <a:r>
              <a:rPr lang="sr-Cyrl-CS" dirty="0" smtClean="0"/>
              <a:t>хипохолестеролемијско</a:t>
            </a:r>
            <a:r>
              <a:rPr lang="en-US" dirty="0" smtClean="0"/>
              <a:t> </a:t>
            </a:r>
            <a:r>
              <a:rPr lang="sr-Cyrl-CS" dirty="0" smtClean="0"/>
              <a:t>деловање</a:t>
            </a:r>
            <a:r>
              <a:rPr lang="en-US" dirty="0" smtClean="0"/>
              <a:t>. </a:t>
            </a:r>
            <a:endParaRPr lang="en-US" dirty="0"/>
          </a:p>
        </p:txBody>
      </p:sp>
    </p:spTree>
    <p:extLst>
      <p:ext uri="{BB962C8B-B14F-4D97-AF65-F5344CB8AC3E}">
        <p14:creationId xmlns:p14="http://schemas.microsoft.com/office/powerpoint/2010/main" val="12425978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057385491"/>
              </p:ext>
            </p:extLst>
          </p:nvPr>
        </p:nvGraphicFramePr>
        <p:xfrm>
          <a:off x="899593" y="2060848"/>
          <a:ext cx="6889971" cy="3421742"/>
        </p:xfrm>
        <a:graphic>
          <a:graphicData uri="http://schemas.openxmlformats.org/drawingml/2006/table">
            <a:tbl>
              <a:tblPr/>
              <a:tblGrid>
                <a:gridCol w="3254675"/>
                <a:gridCol w="908824"/>
                <a:gridCol w="908824"/>
                <a:gridCol w="908824"/>
                <a:gridCol w="908824"/>
              </a:tblGrid>
              <a:tr h="1368152">
                <a:tc>
                  <a:txBody>
                    <a:bodyPr/>
                    <a:lstStyle/>
                    <a:p>
                      <a:r>
                        <a:rPr lang="sr-Cyrl-RS" dirty="0" smtClean="0">
                          <a:effectLst/>
                        </a:rPr>
                        <a:t>ПОЛ</a:t>
                      </a:r>
                      <a:endParaRPr lang="sr-Latn-RS" dirty="0">
                        <a:effectLst/>
                      </a:endParaRPr>
                    </a:p>
                  </a:txBody>
                  <a:tcPr marL="9525" marR="9525" marT="9525" marB="9525">
                    <a:lnL>
                      <a:noFill/>
                    </a:lnL>
                    <a:lnR>
                      <a:noFill/>
                    </a:lnR>
                    <a:lnT>
                      <a:noFill/>
                    </a:lnT>
                    <a:lnB>
                      <a:noFill/>
                    </a:lnB>
                    <a:solidFill>
                      <a:srgbClr val="FFFFFF"/>
                    </a:solidFill>
                  </a:tcPr>
                </a:tc>
                <a:tc gridSpan="2">
                  <a:txBody>
                    <a:bodyPr/>
                    <a:lstStyle/>
                    <a:p>
                      <a:r>
                        <a:rPr lang="sr-Cyrl-RS" dirty="0" smtClean="0">
                          <a:effectLst/>
                        </a:rPr>
                        <a:t>МУШКАРАЦ</a:t>
                      </a:r>
                      <a:endParaRPr lang="sr-Latn-RS" dirty="0">
                        <a:effectLst/>
                      </a:endParaRPr>
                    </a:p>
                  </a:txBody>
                  <a:tcPr marL="9525" marR="9525" marT="9525" marB="9525">
                    <a:lnL>
                      <a:noFill/>
                    </a:lnL>
                    <a:lnR>
                      <a:noFill/>
                    </a:lnR>
                    <a:lnT>
                      <a:noFill/>
                    </a:lnT>
                    <a:lnB>
                      <a:noFill/>
                    </a:lnB>
                    <a:solidFill>
                      <a:srgbClr val="FFFFFF"/>
                    </a:solidFill>
                  </a:tcPr>
                </a:tc>
                <a:tc hMerge="1">
                  <a:txBody>
                    <a:bodyPr/>
                    <a:lstStyle/>
                    <a:p>
                      <a:endParaRPr lang="sr-Latn-RS"/>
                    </a:p>
                  </a:txBody>
                  <a:tcPr/>
                </a:tc>
                <a:tc gridSpan="2">
                  <a:txBody>
                    <a:bodyPr/>
                    <a:lstStyle/>
                    <a:p>
                      <a:r>
                        <a:rPr lang="sr-Cyrl-RS" dirty="0" smtClean="0">
                          <a:effectLst/>
                        </a:rPr>
                        <a:t>ЖЕНА</a:t>
                      </a:r>
                      <a:endParaRPr lang="sr-Latn-RS" dirty="0">
                        <a:effectLst/>
                      </a:endParaRPr>
                    </a:p>
                  </a:txBody>
                  <a:tcPr marL="9525" marR="9525" marT="9525" marB="9525">
                    <a:lnL>
                      <a:noFill/>
                    </a:lnL>
                    <a:lnR>
                      <a:noFill/>
                    </a:lnR>
                    <a:lnT>
                      <a:noFill/>
                    </a:lnT>
                    <a:lnB>
                      <a:noFill/>
                    </a:lnB>
                    <a:solidFill>
                      <a:srgbClr val="FFFFFF"/>
                    </a:solidFill>
                  </a:tcPr>
                </a:tc>
                <a:tc hMerge="1">
                  <a:txBody>
                    <a:bodyPr/>
                    <a:lstStyle/>
                    <a:p>
                      <a:endParaRPr lang="sr-Latn-RS"/>
                    </a:p>
                  </a:txBody>
                  <a:tcPr/>
                </a:tc>
              </a:tr>
              <a:tr h="0">
                <a:tc>
                  <a:txBody>
                    <a:bodyPr/>
                    <a:lstStyle/>
                    <a:p>
                      <a:r>
                        <a:rPr lang="sr-Cyrl-RS" dirty="0" smtClean="0">
                          <a:effectLst/>
                        </a:rPr>
                        <a:t>ТЕЛЕСНИ САСТАВ</a:t>
                      </a:r>
                      <a:endParaRPr lang="sr-Latn-RS" dirty="0">
                        <a:effectLst/>
                      </a:endParaRPr>
                    </a:p>
                  </a:txBody>
                  <a:tcPr marL="9525" marR="9525" marT="9525" marB="9525">
                    <a:lnL>
                      <a:noFill/>
                    </a:lnL>
                    <a:lnR>
                      <a:noFill/>
                    </a:lnR>
                    <a:lnT>
                      <a:noFill/>
                    </a:lnT>
                    <a:lnB>
                      <a:noFill/>
                    </a:lnB>
                    <a:solidFill>
                      <a:srgbClr val="FFFFFF"/>
                    </a:solidFill>
                  </a:tcPr>
                </a:tc>
                <a:tc>
                  <a:txBody>
                    <a:bodyPr/>
                    <a:lstStyle/>
                    <a:p>
                      <a:r>
                        <a:rPr lang="sr-Latn-RS">
                          <a:effectLst/>
                        </a:rPr>
                        <a:t>KG</a:t>
                      </a:r>
                    </a:p>
                  </a:txBody>
                  <a:tcPr marL="9525" marR="9525" marT="9525" marB="9525">
                    <a:lnL>
                      <a:noFill/>
                    </a:lnL>
                    <a:lnR>
                      <a:noFill/>
                    </a:lnR>
                    <a:lnT>
                      <a:noFill/>
                    </a:lnT>
                    <a:lnB>
                      <a:noFill/>
                    </a:lnB>
                    <a:solidFill>
                      <a:srgbClr val="FFFFFF"/>
                    </a:solidFill>
                  </a:tcPr>
                </a:tc>
                <a:tc>
                  <a:txBody>
                    <a:bodyPr/>
                    <a:lstStyle/>
                    <a:p>
                      <a:r>
                        <a:rPr lang="sr-Latn-RS">
                          <a:effectLst/>
                        </a:rPr>
                        <a:t>%</a:t>
                      </a:r>
                    </a:p>
                  </a:txBody>
                  <a:tcPr marL="9525" marR="9525" marT="9525" marB="9525">
                    <a:lnL>
                      <a:noFill/>
                    </a:lnL>
                    <a:lnR>
                      <a:noFill/>
                    </a:lnR>
                    <a:lnT>
                      <a:noFill/>
                    </a:lnT>
                    <a:lnB>
                      <a:noFill/>
                    </a:lnB>
                    <a:solidFill>
                      <a:srgbClr val="FFFFFF"/>
                    </a:solidFill>
                  </a:tcPr>
                </a:tc>
                <a:tc>
                  <a:txBody>
                    <a:bodyPr/>
                    <a:lstStyle/>
                    <a:p>
                      <a:r>
                        <a:rPr lang="sr-Latn-RS">
                          <a:effectLst/>
                        </a:rPr>
                        <a:t>KG</a:t>
                      </a:r>
                    </a:p>
                  </a:txBody>
                  <a:tcPr marL="9525" marR="9525" marT="9525" marB="9525">
                    <a:lnL>
                      <a:noFill/>
                    </a:lnL>
                    <a:lnR>
                      <a:noFill/>
                    </a:lnR>
                    <a:lnT>
                      <a:noFill/>
                    </a:lnT>
                    <a:lnB>
                      <a:noFill/>
                    </a:lnB>
                    <a:solidFill>
                      <a:srgbClr val="FFFFFF"/>
                    </a:solidFill>
                  </a:tcPr>
                </a:tc>
                <a:tc>
                  <a:txBody>
                    <a:bodyPr/>
                    <a:lstStyle/>
                    <a:p>
                      <a:r>
                        <a:rPr lang="sr-Latn-RS">
                          <a:effectLst/>
                        </a:rPr>
                        <a:t>%</a:t>
                      </a:r>
                    </a:p>
                  </a:txBody>
                  <a:tcPr marL="9525" marR="9525" marT="9525" marB="9525">
                    <a:lnL>
                      <a:noFill/>
                    </a:lnL>
                    <a:lnR>
                      <a:noFill/>
                    </a:lnR>
                    <a:lnT>
                      <a:noFill/>
                    </a:lnT>
                    <a:lnB>
                      <a:noFill/>
                    </a:lnB>
                    <a:solidFill>
                      <a:srgbClr val="FFFFFF"/>
                    </a:solidFill>
                  </a:tcPr>
                </a:tc>
              </a:tr>
              <a:tr h="0">
                <a:tc>
                  <a:txBody>
                    <a:bodyPr/>
                    <a:lstStyle/>
                    <a:p>
                      <a:r>
                        <a:rPr lang="sr-Cyrl-RS" dirty="0" smtClean="0">
                          <a:effectLst/>
                        </a:rPr>
                        <a:t>ПРОТЕИНИ</a:t>
                      </a:r>
                      <a:endParaRPr lang="sr-Latn-RS" dirty="0">
                        <a:effectLst/>
                      </a:endParaRPr>
                    </a:p>
                  </a:txBody>
                  <a:tcPr marL="9525" marR="9525" marT="9525" marB="9525">
                    <a:lnL>
                      <a:noFill/>
                    </a:lnL>
                    <a:lnR>
                      <a:noFill/>
                    </a:lnR>
                    <a:lnT>
                      <a:noFill/>
                    </a:lnT>
                    <a:lnB>
                      <a:noFill/>
                    </a:lnB>
                    <a:solidFill>
                      <a:srgbClr val="FFFFFF"/>
                    </a:solidFill>
                  </a:tcPr>
                </a:tc>
                <a:tc>
                  <a:txBody>
                    <a:bodyPr/>
                    <a:lstStyle/>
                    <a:p>
                      <a:r>
                        <a:rPr lang="sr-Latn-RS">
                          <a:effectLst/>
                        </a:rPr>
                        <a:t>11.9</a:t>
                      </a:r>
                    </a:p>
                  </a:txBody>
                  <a:tcPr marL="9525" marR="9525" marT="9525" marB="9525">
                    <a:lnL>
                      <a:noFill/>
                    </a:lnL>
                    <a:lnR>
                      <a:noFill/>
                    </a:lnR>
                    <a:lnT>
                      <a:noFill/>
                    </a:lnT>
                    <a:lnB>
                      <a:noFill/>
                    </a:lnB>
                    <a:solidFill>
                      <a:srgbClr val="FFFFFF"/>
                    </a:solidFill>
                  </a:tcPr>
                </a:tc>
                <a:tc>
                  <a:txBody>
                    <a:bodyPr/>
                    <a:lstStyle/>
                    <a:p>
                      <a:r>
                        <a:rPr lang="sr-Latn-RS">
                          <a:effectLst/>
                        </a:rPr>
                        <a:t>17</a:t>
                      </a:r>
                    </a:p>
                  </a:txBody>
                  <a:tcPr marL="9525" marR="9525" marT="9525" marB="9525">
                    <a:lnL>
                      <a:noFill/>
                    </a:lnL>
                    <a:lnR>
                      <a:noFill/>
                    </a:lnR>
                    <a:lnT>
                      <a:noFill/>
                    </a:lnT>
                    <a:lnB>
                      <a:noFill/>
                    </a:lnB>
                    <a:solidFill>
                      <a:srgbClr val="FFFFFF"/>
                    </a:solidFill>
                  </a:tcPr>
                </a:tc>
                <a:tc>
                  <a:txBody>
                    <a:bodyPr/>
                    <a:lstStyle/>
                    <a:p>
                      <a:r>
                        <a:rPr lang="sr-Latn-RS">
                          <a:effectLst/>
                        </a:rPr>
                        <a:t>4.93</a:t>
                      </a:r>
                    </a:p>
                  </a:txBody>
                  <a:tcPr marL="9525" marR="9525" marT="9525" marB="9525">
                    <a:lnL>
                      <a:noFill/>
                    </a:lnL>
                    <a:lnR>
                      <a:noFill/>
                    </a:lnR>
                    <a:lnT>
                      <a:noFill/>
                    </a:lnT>
                    <a:lnB>
                      <a:noFill/>
                    </a:lnB>
                    <a:solidFill>
                      <a:srgbClr val="FFFFFF"/>
                    </a:solidFill>
                  </a:tcPr>
                </a:tc>
                <a:tc>
                  <a:txBody>
                    <a:bodyPr/>
                    <a:lstStyle/>
                    <a:p>
                      <a:r>
                        <a:rPr lang="sr-Latn-RS">
                          <a:effectLst/>
                        </a:rPr>
                        <a:t>8.5</a:t>
                      </a:r>
                    </a:p>
                  </a:txBody>
                  <a:tcPr marL="9525" marR="9525" marT="9525" marB="9525">
                    <a:lnL>
                      <a:noFill/>
                    </a:lnL>
                    <a:lnR>
                      <a:noFill/>
                    </a:lnR>
                    <a:lnT>
                      <a:noFill/>
                    </a:lnT>
                    <a:lnB>
                      <a:noFill/>
                    </a:lnB>
                    <a:solidFill>
                      <a:srgbClr val="FFFFFF"/>
                    </a:solidFill>
                  </a:tcPr>
                </a:tc>
              </a:tr>
              <a:tr h="0">
                <a:tc>
                  <a:txBody>
                    <a:bodyPr/>
                    <a:lstStyle/>
                    <a:p>
                      <a:r>
                        <a:rPr lang="sr-Cyrl-RS" dirty="0" smtClean="0">
                          <a:effectLst/>
                        </a:rPr>
                        <a:t>МАСТИ</a:t>
                      </a:r>
                      <a:endParaRPr lang="sr-Latn-RS" dirty="0">
                        <a:effectLst/>
                      </a:endParaRPr>
                    </a:p>
                  </a:txBody>
                  <a:tcPr marL="9525" marR="9525" marT="9525" marB="9525">
                    <a:lnL>
                      <a:noFill/>
                    </a:lnL>
                    <a:lnR>
                      <a:noFill/>
                    </a:lnR>
                    <a:lnT>
                      <a:noFill/>
                    </a:lnT>
                    <a:lnB>
                      <a:noFill/>
                    </a:lnB>
                    <a:solidFill>
                      <a:srgbClr val="FFFFFF"/>
                    </a:solidFill>
                  </a:tcPr>
                </a:tc>
                <a:tc>
                  <a:txBody>
                    <a:bodyPr/>
                    <a:lstStyle/>
                    <a:p>
                      <a:r>
                        <a:rPr lang="sr-Latn-RS">
                          <a:effectLst/>
                        </a:rPr>
                        <a:t>9.45</a:t>
                      </a:r>
                    </a:p>
                  </a:txBody>
                  <a:tcPr marL="9525" marR="9525" marT="9525" marB="9525">
                    <a:lnL>
                      <a:noFill/>
                    </a:lnL>
                    <a:lnR>
                      <a:noFill/>
                    </a:lnR>
                    <a:lnT>
                      <a:noFill/>
                    </a:lnT>
                    <a:lnB>
                      <a:noFill/>
                    </a:lnB>
                    <a:solidFill>
                      <a:srgbClr val="FFFFFF"/>
                    </a:solidFill>
                  </a:tcPr>
                </a:tc>
                <a:tc>
                  <a:txBody>
                    <a:bodyPr/>
                    <a:lstStyle/>
                    <a:p>
                      <a:r>
                        <a:rPr lang="sr-Latn-RS">
                          <a:effectLst/>
                        </a:rPr>
                        <a:t>13.5</a:t>
                      </a:r>
                    </a:p>
                  </a:txBody>
                  <a:tcPr marL="9525" marR="9525" marT="9525" marB="9525">
                    <a:lnL>
                      <a:noFill/>
                    </a:lnL>
                    <a:lnR>
                      <a:noFill/>
                    </a:lnR>
                    <a:lnT>
                      <a:noFill/>
                    </a:lnT>
                    <a:lnB>
                      <a:noFill/>
                    </a:lnB>
                    <a:solidFill>
                      <a:srgbClr val="FFFFFF"/>
                    </a:solidFill>
                  </a:tcPr>
                </a:tc>
                <a:tc>
                  <a:txBody>
                    <a:bodyPr/>
                    <a:lstStyle/>
                    <a:p>
                      <a:r>
                        <a:rPr lang="sr-Latn-RS">
                          <a:effectLst/>
                        </a:rPr>
                        <a:t>12.76</a:t>
                      </a:r>
                    </a:p>
                  </a:txBody>
                  <a:tcPr marL="9525" marR="9525" marT="9525" marB="9525">
                    <a:lnL>
                      <a:noFill/>
                    </a:lnL>
                    <a:lnR>
                      <a:noFill/>
                    </a:lnR>
                    <a:lnT>
                      <a:noFill/>
                    </a:lnT>
                    <a:lnB>
                      <a:noFill/>
                    </a:lnB>
                    <a:solidFill>
                      <a:srgbClr val="FFFFFF"/>
                    </a:solidFill>
                  </a:tcPr>
                </a:tc>
                <a:tc>
                  <a:txBody>
                    <a:bodyPr/>
                    <a:lstStyle/>
                    <a:p>
                      <a:r>
                        <a:rPr lang="sr-Latn-RS">
                          <a:effectLst/>
                        </a:rPr>
                        <a:t>22.0</a:t>
                      </a:r>
                    </a:p>
                  </a:txBody>
                  <a:tcPr marL="9525" marR="9525" marT="9525" marB="9525">
                    <a:lnL>
                      <a:noFill/>
                    </a:lnL>
                    <a:lnR>
                      <a:noFill/>
                    </a:lnR>
                    <a:lnT>
                      <a:noFill/>
                    </a:lnT>
                    <a:lnB>
                      <a:noFill/>
                    </a:lnB>
                    <a:solidFill>
                      <a:srgbClr val="FFFFFF"/>
                    </a:solidFill>
                  </a:tcPr>
                </a:tc>
              </a:tr>
              <a:tr h="0">
                <a:tc>
                  <a:txBody>
                    <a:bodyPr/>
                    <a:lstStyle/>
                    <a:p>
                      <a:r>
                        <a:rPr lang="sr-Cyrl-RS" dirty="0" smtClean="0">
                          <a:effectLst/>
                        </a:rPr>
                        <a:t>УГЉЕНИ ХИДРАТИ</a:t>
                      </a:r>
                      <a:endParaRPr lang="sr-Latn-RS" dirty="0">
                        <a:effectLst/>
                      </a:endParaRPr>
                    </a:p>
                  </a:txBody>
                  <a:tcPr marL="9525" marR="9525" marT="9525" marB="9525">
                    <a:lnL>
                      <a:noFill/>
                    </a:lnL>
                    <a:lnR>
                      <a:noFill/>
                    </a:lnR>
                    <a:lnT>
                      <a:noFill/>
                    </a:lnT>
                    <a:lnB>
                      <a:noFill/>
                    </a:lnB>
                    <a:solidFill>
                      <a:srgbClr val="FFFFFF"/>
                    </a:solidFill>
                  </a:tcPr>
                </a:tc>
                <a:tc>
                  <a:txBody>
                    <a:bodyPr/>
                    <a:lstStyle/>
                    <a:p>
                      <a:r>
                        <a:rPr lang="sr-Latn-RS">
                          <a:effectLst/>
                        </a:rPr>
                        <a:t>1.05</a:t>
                      </a:r>
                    </a:p>
                  </a:txBody>
                  <a:tcPr marL="9525" marR="9525" marT="9525" marB="9525">
                    <a:lnL>
                      <a:noFill/>
                    </a:lnL>
                    <a:lnR>
                      <a:noFill/>
                    </a:lnR>
                    <a:lnT>
                      <a:noFill/>
                    </a:lnT>
                    <a:lnB>
                      <a:noFill/>
                    </a:lnB>
                    <a:solidFill>
                      <a:srgbClr val="FFFFFF"/>
                    </a:solidFill>
                  </a:tcPr>
                </a:tc>
                <a:tc>
                  <a:txBody>
                    <a:bodyPr/>
                    <a:lstStyle/>
                    <a:p>
                      <a:r>
                        <a:rPr lang="sr-Latn-RS">
                          <a:effectLst/>
                        </a:rPr>
                        <a:t>1.5</a:t>
                      </a:r>
                    </a:p>
                  </a:txBody>
                  <a:tcPr marL="9525" marR="9525" marT="9525" marB="9525">
                    <a:lnL>
                      <a:noFill/>
                    </a:lnL>
                    <a:lnR>
                      <a:noFill/>
                    </a:lnR>
                    <a:lnT>
                      <a:noFill/>
                    </a:lnT>
                    <a:lnB>
                      <a:noFill/>
                    </a:lnB>
                    <a:solidFill>
                      <a:srgbClr val="FFFFFF"/>
                    </a:solidFill>
                  </a:tcPr>
                </a:tc>
                <a:tc>
                  <a:txBody>
                    <a:bodyPr/>
                    <a:lstStyle/>
                    <a:p>
                      <a:r>
                        <a:rPr lang="sr-Latn-RS">
                          <a:effectLst/>
                        </a:rPr>
                        <a:t>0.87</a:t>
                      </a:r>
                    </a:p>
                  </a:txBody>
                  <a:tcPr marL="9525" marR="9525" marT="9525" marB="9525">
                    <a:lnL>
                      <a:noFill/>
                    </a:lnL>
                    <a:lnR>
                      <a:noFill/>
                    </a:lnR>
                    <a:lnT>
                      <a:noFill/>
                    </a:lnT>
                    <a:lnB>
                      <a:noFill/>
                    </a:lnB>
                    <a:solidFill>
                      <a:srgbClr val="FFFFFF"/>
                    </a:solidFill>
                  </a:tcPr>
                </a:tc>
                <a:tc>
                  <a:txBody>
                    <a:bodyPr/>
                    <a:lstStyle/>
                    <a:p>
                      <a:r>
                        <a:rPr lang="sr-Latn-RS">
                          <a:effectLst/>
                        </a:rPr>
                        <a:t>1.5</a:t>
                      </a:r>
                    </a:p>
                  </a:txBody>
                  <a:tcPr marL="9525" marR="9525" marT="9525" marB="9525">
                    <a:lnL>
                      <a:noFill/>
                    </a:lnL>
                    <a:lnR>
                      <a:noFill/>
                    </a:lnR>
                    <a:lnT>
                      <a:noFill/>
                    </a:lnT>
                    <a:lnB>
                      <a:noFill/>
                    </a:lnB>
                    <a:solidFill>
                      <a:srgbClr val="FFFFFF"/>
                    </a:solidFill>
                  </a:tcPr>
                </a:tc>
              </a:tr>
              <a:tr h="0">
                <a:tc>
                  <a:txBody>
                    <a:bodyPr/>
                    <a:lstStyle/>
                    <a:p>
                      <a:r>
                        <a:rPr lang="sr-Cyrl-RS" dirty="0" smtClean="0">
                          <a:effectLst/>
                        </a:rPr>
                        <a:t>ВОДА</a:t>
                      </a:r>
                      <a:endParaRPr lang="sr-Latn-RS" dirty="0">
                        <a:effectLst/>
                      </a:endParaRPr>
                    </a:p>
                  </a:txBody>
                  <a:tcPr marL="9525" marR="9525" marT="9525" marB="9525">
                    <a:lnL>
                      <a:noFill/>
                    </a:lnL>
                    <a:lnR>
                      <a:noFill/>
                    </a:lnR>
                    <a:lnT>
                      <a:noFill/>
                    </a:lnT>
                    <a:lnB>
                      <a:noFill/>
                    </a:lnB>
                    <a:solidFill>
                      <a:srgbClr val="FFFFFF"/>
                    </a:solidFill>
                  </a:tcPr>
                </a:tc>
                <a:tc>
                  <a:txBody>
                    <a:bodyPr/>
                    <a:lstStyle/>
                    <a:p>
                      <a:r>
                        <a:rPr lang="sr-Latn-RS">
                          <a:effectLst/>
                        </a:rPr>
                        <a:t>43.4</a:t>
                      </a:r>
                    </a:p>
                  </a:txBody>
                  <a:tcPr marL="9525" marR="9525" marT="9525" marB="9525">
                    <a:lnL>
                      <a:noFill/>
                    </a:lnL>
                    <a:lnR>
                      <a:noFill/>
                    </a:lnR>
                    <a:lnT>
                      <a:noFill/>
                    </a:lnT>
                    <a:lnB>
                      <a:noFill/>
                    </a:lnB>
                    <a:solidFill>
                      <a:srgbClr val="FFFFFF"/>
                    </a:solidFill>
                  </a:tcPr>
                </a:tc>
                <a:tc>
                  <a:txBody>
                    <a:bodyPr/>
                    <a:lstStyle/>
                    <a:p>
                      <a:r>
                        <a:rPr lang="sr-Latn-RS">
                          <a:effectLst/>
                        </a:rPr>
                        <a:t>62.0</a:t>
                      </a:r>
                    </a:p>
                  </a:txBody>
                  <a:tcPr marL="9525" marR="9525" marT="9525" marB="9525">
                    <a:lnL>
                      <a:noFill/>
                    </a:lnL>
                    <a:lnR>
                      <a:noFill/>
                    </a:lnR>
                    <a:lnT>
                      <a:noFill/>
                    </a:lnT>
                    <a:lnB>
                      <a:noFill/>
                    </a:lnB>
                    <a:solidFill>
                      <a:srgbClr val="FFFFFF"/>
                    </a:solidFill>
                  </a:tcPr>
                </a:tc>
                <a:tc>
                  <a:txBody>
                    <a:bodyPr/>
                    <a:lstStyle/>
                    <a:p>
                      <a:r>
                        <a:rPr lang="sr-Latn-RS">
                          <a:effectLst/>
                        </a:rPr>
                        <a:t>35.96</a:t>
                      </a:r>
                    </a:p>
                  </a:txBody>
                  <a:tcPr marL="9525" marR="9525" marT="9525" marB="9525">
                    <a:lnL>
                      <a:noFill/>
                    </a:lnL>
                    <a:lnR>
                      <a:noFill/>
                    </a:lnR>
                    <a:lnT>
                      <a:noFill/>
                    </a:lnT>
                    <a:lnB>
                      <a:noFill/>
                    </a:lnB>
                    <a:solidFill>
                      <a:srgbClr val="FFFFFF"/>
                    </a:solidFill>
                  </a:tcPr>
                </a:tc>
                <a:tc>
                  <a:txBody>
                    <a:bodyPr/>
                    <a:lstStyle/>
                    <a:p>
                      <a:r>
                        <a:rPr lang="sr-Latn-RS">
                          <a:effectLst/>
                        </a:rPr>
                        <a:t>62</a:t>
                      </a:r>
                    </a:p>
                  </a:txBody>
                  <a:tcPr marL="9525" marR="9525" marT="9525" marB="9525">
                    <a:lnL>
                      <a:noFill/>
                    </a:lnL>
                    <a:lnR>
                      <a:noFill/>
                    </a:lnR>
                    <a:lnT>
                      <a:noFill/>
                    </a:lnT>
                    <a:lnB>
                      <a:noFill/>
                    </a:lnB>
                    <a:solidFill>
                      <a:srgbClr val="FFFFFF"/>
                    </a:solidFill>
                  </a:tcPr>
                </a:tc>
              </a:tr>
              <a:tr h="0">
                <a:tc>
                  <a:txBody>
                    <a:bodyPr/>
                    <a:lstStyle/>
                    <a:p>
                      <a:r>
                        <a:rPr lang="sr-Cyrl-RS" dirty="0" smtClean="0">
                          <a:effectLst/>
                        </a:rPr>
                        <a:t>МИНЕРАЛНЕ МАТЕРИЈЕ</a:t>
                      </a:r>
                      <a:endParaRPr lang="sr-Latn-RS" dirty="0">
                        <a:effectLst/>
                      </a:endParaRPr>
                    </a:p>
                  </a:txBody>
                  <a:tcPr marL="9525" marR="9525" marT="9525" marB="9525">
                    <a:lnL>
                      <a:noFill/>
                    </a:lnL>
                    <a:lnR>
                      <a:noFill/>
                    </a:lnR>
                    <a:lnT>
                      <a:noFill/>
                    </a:lnT>
                    <a:lnB>
                      <a:noFill/>
                    </a:lnB>
                    <a:solidFill>
                      <a:srgbClr val="FFFFFF"/>
                    </a:solidFill>
                  </a:tcPr>
                </a:tc>
                <a:tc>
                  <a:txBody>
                    <a:bodyPr/>
                    <a:lstStyle/>
                    <a:p>
                      <a:r>
                        <a:rPr lang="sr-Latn-RS">
                          <a:effectLst/>
                        </a:rPr>
                        <a:t>4.20</a:t>
                      </a:r>
                    </a:p>
                  </a:txBody>
                  <a:tcPr marL="9525" marR="9525" marT="9525" marB="9525">
                    <a:lnL>
                      <a:noFill/>
                    </a:lnL>
                    <a:lnR>
                      <a:noFill/>
                    </a:lnR>
                    <a:lnT>
                      <a:noFill/>
                    </a:lnT>
                    <a:lnB>
                      <a:noFill/>
                    </a:lnB>
                    <a:solidFill>
                      <a:srgbClr val="FFFFFF"/>
                    </a:solidFill>
                  </a:tcPr>
                </a:tc>
                <a:tc>
                  <a:txBody>
                    <a:bodyPr/>
                    <a:lstStyle/>
                    <a:p>
                      <a:r>
                        <a:rPr lang="sr-Latn-RS">
                          <a:effectLst/>
                        </a:rPr>
                        <a:t>6.0</a:t>
                      </a:r>
                    </a:p>
                  </a:txBody>
                  <a:tcPr marL="9525" marR="9525" marT="9525" marB="9525">
                    <a:lnL>
                      <a:noFill/>
                    </a:lnL>
                    <a:lnR>
                      <a:noFill/>
                    </a:lnR>
                    <a:lnT>
                      <a:noFill/>
                    </a:lnT>
                    <a:lnB>
                      <a:noFill/>
                    </a:lnB>
                    <a:solidFill>
                      <a:srgbClr val="FFFFFF"/>
                    </a:solidFill>
                  </a:tcPr>
                </a:tc>
                <a:tc>
                  <a:txBody>
                    <a:bodyPr/>
                    <a:lstStyle/>
                    <a:p>
                      <a:r>
                        <a:rPr lang="sr-Latn-RS">
                          <a:effectLst/>
                        </a:rPr>
                        <a:t>3.48</a:t>
                      </a:r>
                    </a:p>
                  </a:txBody>
                  <a:tcPr marL="9525" marR="9525" marT="9525" marB="9525">
                    <a:lnL>
                      <a:noFill/>
                    </a:lnL>
                    <a:lnR>
                      <a:noFill/>
                    </a:lnR>
                    <a:lnT>
                      <a:noFill/>
                    </a:lnT>
                    <a:lnB>
                      <a:noFill/>
                    </a:lnB>
                    <a:solidFill>
                      <a:srgbClr val="FFFFFF"/>
                    </a:solidFill>
                  </a:tcPr>
                </a:tc>
                <a:tc>
                  <a:txBody>
                    <a:bodyPr/>
                    <a:lstStyle/>
                    <a:p>
                      <a:r>
                        <a:rPr lang="sr-Latn-RS">
                          <a:effectLst/>
                        </a:rPr>
                        <a:t>6.0</a:t>
                      </a:r>
                    </a:p>
                  </a:txBody>
                  <a:tcPr marL="9525" marR="9525" marT="9525" marB="9525">
                    <a:lnL>
                      <a:noFill/>
                    </a:lnL>
                    <a:lnR>
                      <a:noFill/>
                    </a:lnR>
                    <a:lnT>
                      <a:noFill/>
                    </a:lnT>
                    <a:lnB>
                      <a:noFill/>
                    </a:lnB>
                    <a:solidFill>
                      <a:srgbClr val="FFFFFF"/>
                    </a:solidFill>
                  </a:tcPr>
                </a:tc>
              </a:tr>
              <a:tr h="0">
                <a:tc>
                  <a:txBody>
                    <a:bodyPr/>
                    <a:lstStyle/>
                    <a:p>
                      <a:r>
                        <a:rPr lang="sr-Cyrl-RS" dirty="0" smtClean="0">
                          <a:effectLst/>
                        </a:rPr>
                        <a:t>УКУПНО</a:t>
                      </a:r>
                      <a:endParaRPr lang="sr-Latn-RS" dirty="0">
                        <a:effectLst/>
                      </a:endParaRPr>
                    </a:p>
                  </a:txBody>
                  <a:tcPr marL="9525" marR="9525" marT="9525" marB="9525">
                    <a:lnL>
                      <a:noFill/>
                    </a:lnL>
                    <a:lnR>
                      <a:noFill/>
                    </a:lnR>
                    <a:lnT>
                      <a:noFill/>
                    </a:lnT>
                    <a:lnB>
                      <a:noFill/>
                    </a:lnB>
                    <a:solidFill>
                      <a:srgbClr val="FFFFFF"/>
                    </a:solidFill>
                  </a:tcPr>
                </a:tc>
                <a:tc>
                  <a:txBody>
                    <a:bodyPr/>
                    <a:lstStyle/>
                    <a:p>
                      <a:r>
                        <a:rPr lang="sr-Latn-RS">
                          <a:effectLst/>
                        </a:rPr>
                        <a:t>70.0</a:t>
                      </a:r>
                    </a:p>
                  </a:txBody>
                  <a:tcPr marL="9525" marR="9525" marT="9525" marB="9525">
                    <a:lnL>
                      <a:noFill/>
                    </a:lnL>
                    <a:lnR>
                      <a:noFill/>
                    </a:lnR>
                    <a:lnT>
                      <a:noFill/>
                    </a:lnT>
                    <a:lnB>
                      <a:noFill/>
                    </a:lnB>
                    <a:solidFill>
                      <a:srgbClr val="FFFFFF"/>
                    </a:solidFill>
                  </a:tcPr>
                </a:tc>
                <a:tc>
                  <a:txBody>
                    <a:bodyPr/>
                    <a:lstStyle/>
                    <a:p>
                      <a:r>
                        <a:rPr lang="sr-Latn-RS">
                          <a:effectLst/>
                        </a:rPr>
                        <a:t>100</a:t>
                      </a:r>
                    </a:p>
                  </a:txBody>
                  <a:tcPr marL="9525" marR="9525" marT="9525" marB="9525">
                    <a:lnL>
                      <a:noFill/>
                    </a:lnL>
                    <a:lnR>
                      <a:noFill/>
                    </a:lnR>
                    <a:lnT>
                      <a:noFill/>
                    </a:lnT>
                    <a:lnB>
                      <a:noFill/>
                    </a:lnB>
                    <a:solidFill>
                      <a:srgbClr val="FFFFFF"/>
                    </a:solidFill>
                  </a:tcPr>
                </a:tc>
                <a:tc>
                  <a:txBody>
                    <a:bodyPr/>
                    <a:lstStyle/>
                    <a:p>
                      <a:r>
                        <a:rPr lang="sr-Latn-RS">
                          <a:effectLst/>
                        </a:rPr>
                        <a:t>58</a:t>
                      </a:r>
                    </a:p>
                  </a:txBody>
                  <a:tcPr marL="9525" marR="9525" marT="9525" marB="9525">
                    <a:lnL>
                      <a:noFill/>
                    </a:lnL>
                    <a:lnR>
                      <a:noFill/>
                    </a:lnR>
                    <a:lnT>
                      <a:noFill/>
                    </a:lnT>
                    <a:lnB>
                      <a:noFill/>
                    </a:lnB>
                    <a:solidFill>
                      <a:srgbClr val="FFFFFF"/>
                    </a:solidFill>
                  </a:tcPr>
                </a:tc>
                <a:tc>
                  <a:txBody>
                    <a:bodyPr/>
                    <a:lstStyle/>
                    <a:p>
                      <a:r>
                        <a:rPr lang="sr-Latn-RS" dirty="0">
                          <a:effectLst/>
                        </a:rPr>
                        <a:t>10</a:t>
                      </a:r>
                    </a:p>
                  </a:txBody>
                  <a:tcPr marL="9525" marR="9525" marT="9525" marB="9525">
                    <a:lnL>
                      <a:noFill/>
                    </a:lnL>
                    <a:lnR>
                      <a:noFill/>
                    </a:lnR>
                    <a:lnT>
                      <a:noFill/>
                    </a:lnT>
                    <a:lnB>
                      <a:noFill/>
                    </a:lnB>
                    <a:solidFill>
                      <a:srgbClr val="FFFFFF"/>
                    </a:solidFill>
                  </a:tcPr>
                </a:tc>
              </a:tr>
            </a:tbl>
          </a:graphicData>
        </a:graphic>
      </p:graphicFrame>
      <p:sp>
        <p:nvSpPr>
          <p:cNvPr id="5" name="Rectangle 1"/>
          <p:cNvSpPr>
            <a:spLocks noChangeArrowheads="1"/>
          </p:cNvSpPr>
          <p:nvPr/>
        </p:nvSpPr>
        <p:spPr bwMode="auto">
          <a:xfrm>
            <a:off x="323528" y="1379765"/>
            <a:ext cx="8280920"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r-Cyrl-RS" b="1" i="0" u="none" strike="noStrike" cap="none" normalizeH="0" baseline="0" dirty="0" smtClean="0">
                <a:ln>
                  <a:noFill/>
                </a:ln>
                <a:solidFill>
                  <a:srgbClr val="434343"/>
                </a:solidFill>
                <a:effectLst/>
                <a:latin typeface="Arial" pitchFamily="34" charset="0"/>
                <a:cs typeface="Arial" pitchFamily="34" charset="0"/>
              </a:rPr>
              <a:t>Телесни састав мушкарца</a:t>
            </a:r>
            <a:r>
              <a:rPr kumimoji="0" lang="sr-Latn-RS" b="1" i="0" u="none" strike="noStrike" cap="none" normalizeH="0" baseline="0" dirty="0" smtClean="0">
                <a:ln>
                  <a:noFill/>
                </a:ln>
                <a:solidFill>
                  <a:srgbClr val="434343"/>
                </a:solidFill>
                <a:effectLst/>
                <a:latin typeface="Arial" pitchFamily="34" charset="0"/>
                <a:cs typeface="Arial" pitchFamily="34" charset="0"/>
              </a:rPr>
              <a:t> (25 </a:t>
            </a:r>
            <a:r>
              <a:rPr kumimoji="0" lang="sr-Cyrl-RS" b="1" i="0" u="none" strike="noStrike" cap="none" normalizeH="0" baseline="0" dirty="0" smtClean="0">
                <a:ln>
                  <a:noFill/>
                </a:ln>
                <a:solidFill>
                  <a:srgbClr val="434343"/>
                </a:solidFill>
                <a:effectLst/>
                <a:latin typeface="Arial" pitchFamily="34" charset="0"/>
                <a:cs typeface="Arial" pitchFamily="34" charset="0"/>
              </a:rPr>
              <a:t>год.</a:t>
            </a:r>
            <a:r>
              <a:rPr kumimoji="0" lang="sr-Latn-RS" b="1" i="0" u="none" strike="noStrike" cap="none" normalizeH="0" baseline="0" smtClean="0">
                <a:ln>
                  <a:noFill/>
                </a:ln>
                <a:solidFill>
                  <a:srgbClr val="434343"/>
                </a:solidFill>
                <a:effectLst/>
                <a:latin typeface="Arial" pitchFamily="34" charset="0"/>
                <a:cs typeface="Arial" pitchFamily="34" charset="0"/>
              </a:rPr>
              <a:t>, 70</a:t>
            </a:r>
            <a:r>
              <a:rPr kumimoji="0" lang="sr-Cyrl-CS" b="1" i="0" u="none" strike="noStrike" cap="none" normalizeH="0" baseline="0" smtClean="0">
                <a:ln>
                  <a:noFill/>
                </a:ln>
                <a:solidFill>
                  <a:srgbClr val="434343"/>
                </a:solidFill>
                <a:effectLst/>
                <a:latin typeface="Arial" pitchFamily="34" charset="0"/>
                <a:cs typeface="Arial" pitchFamily="34" charset="0"/>
              </a:rPr>
              <a:t>кг</a:t>
            </a:r>
            <a:r>
              <a:rPr kumimoji="0" lang="sr-Cyrl-RS" b="1" i="0" u="none" strike="noStrike" cap="none" normalizeH="0" baseline="0" smtClean="0">
                <a:ln>
                  <a:noFill/>
                </a:ln>
                <a:solidFill>
                  <a:srgbClr val="434343"/>
                </a:solidFill>
                <a:effectLst/>
                <a:latin typeface="Arial" pitchFamily="34" charset="0"/>
                <a:cs typeface="Arial" pitchFamily="34" charset="0"/>
              </a:rPr>
              <a:t>) </a:t>
            </a:r>
            <a:r>
              <a:rPr kumimoji="0" lang="sr-Cyrl-RS" b="1" i="0" u="none" strike="noStrike" cap="none" normalizeH="0" baseline="0" dirty="0" smtClean="0">
                <a:ln>
                  <a:noFill/>
                </a:ln>
                <a:solidFill>
                  <a:srgbClr val="434343"/>
                </a:solidFill>
                <a:effectLst/>
                <a:latin typeface="Arial" pitchFamily="34" charset="0"/>
                <a:cs typeface="Arial" pitchFamily="34" charset="0"/>
              </a:rPr>
              <a:t>и жене </a:t>
            </a:r>
            <a:r>
              <a:rPr kumimoji="0" lang="sr-Latn-RS" b="1" i="0" u="none" strike="noStrike" cap="none" normalizeH="0" baseline="0" dirty="0" smtClean="0">
                <a:ln>
                  <a:noFill/>
                </a:ln>
                <a:solidFill>
                  <a:srgbClr val="434343"/>
                </a:solidFill>
                <a:effectLst/>
                <a:latin typeface="Arial" pitchFamily="34" charset="0"/>
                <a:cs typeface="Arial" pitchFamily="34" charset="0"/>
              </a:rPr>
              <a:t>(25 </a:t>
            </a:r>
            <a:r>
              <a:rPr kumimoji="0" lang="sr-Cyrl-RS" b="1" i="0" u="none" strike="noStrike" cap="none" normalizeH="0" baseline="0" dirty="0" smtClean="0">
                <a:ln>
                  <a:noFill/>
                </a:ln>
                <a:solidFill>
                  <a:srgbClr val="434343"/>
                </a:solidFill>
                <a:effectLst/>
                <a:latin typeface="Arial" pitchFamily="34" charset="0"/>
                <a:cs typeface="Arial" pitchFamily="34" charset="0"/>
              </a:rPr>
              <a:t>год.</a:t>
            </a:r>
            <a:r>
              <a:rPr kumimoji="0" lang="sr-Latn-RS" b="1" i="0" u="none" strike="noStrike" cap="none" normalizeH="0" baseline="0" smtClean="0">
                <a:ln>
                  <a:noFill/>
                </a:ln>
                <a:solidFill>
                  <a:srgbClr val="434343"/>
                </a:solidFill>
                <a:effectLst/>
                <a:latin typeface="Arial" pitchFamily="34" charset="0"/>
                <a:cs typeface="Arial" pitchFamily="34" charset="0"/>
              </a:rPr>
              <a:t>, 58</a:t>
            </a:r>
            <a:r>
              <a:rPr kumimoji="0" lang="sr-Cyrl-CS" b="1" i="0" u="none" strike="noStrike" cap="none" normalizeH="0" baseline="0" smtClean="0">
                <a:ln>
                  <a:noFill/>
                </a:ln>
                <a:solidFill>
                  <a:srgbClr val="434343"/>
                </a:solidFill>
                <a:effectLst/>
                <a:latin typeface="Arial" pitchFamily="34" charset="0"/>
                <a:cs typeface="Arial" pitchFamily="34" charset="0"/>
              </a:rPr>
              <a:t>кг</a:t>
            </a:r>
            <a:r>
              <a:rPr kumimoji="0" lang="sr-Latn-RS" b="1" i="0" u="none" strike="noStrike" cap="none" normalizeH="0" baseline="0" smtClean="0">
                <a:ln>
                  <a:noFill/>
                </a:ln>
                <a:solidFill>
                  <a:srgbClr val="434343"/>
                </a:solidFill>
                <a:effectLst/>
                <a:latin typeface="Arial" pitchFamily="34" charset="0"/>
                <a:cs typeface="Arial" pitchFamily="34" charset="0"/>
              </a:rPr>
              <a:t>)</a:t>
            </a:r>
            <a:endParaRPr kumimoji="0" lang="sr-Latn-R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sr-Latn-RS" sz="1000" b="0" i="0" u="none" strike="noStrike" cap="none" normalizeH="0" baseline="0" dirty="0" smtClean="0">
                <a:ln>
                  <a:noFill/>
                </a:ln>
                <a:solidFill>
                  <a:srgbClr val="434343"/>
                </a:solidFill>
                <a:effectLst/>
                <a:latin typeface="Arial" pitchFamily="34" charset="0"/>
                <a:cs typeface="Arial" pitchFamily="34" charset="0"/>
              </a:rPr>
              <a:t> </a:t>
            </a:r>
            <a:endParaRPr kumimoji="0" lang="sr-Latn-R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51156856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r>
              <a:rPr lang="sr-Cyrl-CS" sz="3600" b="1" dirty="0" smtClean="0"/>
              <a:t>Дневне</a:t>
            </a:r>
            <a:r>
              <a:rPr lang="en-US" sz="3600" b="1" dirty="0" smtClean="0"/>
              <a:t> </a:t>
            </a:r>
            <a:r>
              <a:rPr lang="sr-Cyrl-CS" sz="3600" b="1" dirty="0" smtClean="0"/>
              <a:t>потребе</a:t>
            </a:r>
            <a:r>
              <a:rPr lang="en-US" sz="3600" b="1" dirty="0" smtClean="0"/>
              <a:t> </a:t>
            </a:r>
            <a:r>
              <a:rPr lang="sr-Cyrl-CS" sz="3600" b="1" dirty="0" smtClean="0"/>
              <a:t>за</a:t>
            </a:r>
            <a:r>
              <a:rPr lang="en-US" sz="3600" b="1" dirty="0" smtClean="0"/>
              <a:t> </a:t>
            </a:r>
            <a:r>
              <a:rPr lang="sr-Cyrl-CS" sz="3600" b="1" dirty="0" smtClean="0"/>
              <a:t>уљем</a:t>
            </a:r>
            <a:r>
              <a:rPr lang="en-US" sz="3600" b="1" dirty="0" smtClean="0"/>
              <a:t> </a:t>
            </a:r>
            <a:r>
              <a:rPr lang="sr-Cyrl-CS" sz="3600" b="1" dirty="0" smtClean="0"/>
              <a:t>пшени</a:t>
            </a:r>
            <a:r>
              <a:rPr lang="sr-Cyrl-RS" sz="3600" b="1" dirty="0"/>
              <a:t>ч</a:t>
            </a:r>
            <a:r>
              <a:rPr lang="sr-Cyrl-CS" sz="3600" b="1" dirty="0" smtClean="0"/>
              <a:t>них</a:t>
            </a:r>
            <a:r>
              <a:rPr lang="en-US" sz="3600" b="1" dirty="0" smtClean="0"/>
              <a:t> </a:t>
            </a:r>
            <a:r>
              <a:rPr lang="sr-Cyrl-CS" sz="3600" b="1" dirty="0" smtClean="0"/>
              <a:t>клица</a:t>
            </a:r>
            <a:r>
              <a:rPr lang="en-US" sz="3600" dirty="0" smtClean="0"/>
              <a:t> – </a:t>
            </a:r>
            <a:r>
              <a:rPr lang="sr-Cyrl-CS" sz="3600" dirty="0" smtClean="0"/>
              <a:t>Видети</a:t>
            </a:r>
            <a:r>
              <a:rPr lang="en-US" sz="3600" dirty="0" smtClean="0"/>
              <a:t> </a:t>
            </a:r>
            <a:r>
              <a:rPr lang="sr-Cyrl-CS" sz="3600" dirty="0" smtClean="0"/>
              <a:t>код</a:t>
            </a:r>
            <a:r>
              <a:rPr lang="en-US" sz="3600" dirty="0" smtClean="0"/>
              <a:t> </a:t>
            </a:r>
            <a:r>
              <a:rPr lang="sr-Cyrl-RS" sz="3600" dirty="0" smtClean="0"/>
              <a:t>омега 6 масних киселина</a:t>
            </a:r>
            <a:endParaRPr lang="en-US" sz="3600" dirty="0" smtClean="0"/>
          </a:p>
          <a:p>
            <a:r>
              <a:rPr lang="sr-Cyrl-CS" sz="3600" b="1" dirty="0" smtClean="0"/>
              <a:t>Нежељени</a:t>
            </a:r>
            <a:r>
              <a:rPr lang="en-US" sz="3600" b="1" dirty="0" smtClean="0"/>
              <a:t> </a:t>
            </a:r>
            <a:r>
              <a:rPr lang="sr-Cyrl-CS" sz="3600" b="1" dirty="0" smtClean="0"/>
              <a:t>ефекти</a:t>
            </a:r>
            <a:r>
              <a:rPr lang="en-US" sz="3600" dirty="0" smtClean="0"/>
              <a:t> </a:t>
            </a:r>
            <a:r>
              <a:rPr lang="sr-Cyrl-CS" sz="3600" dirty="0" smtClean="0"/>
              <a:t>су</a:t>
            </a:r>
            <a:r>
              <a:rPr lang="en-US" sz="3600" dirty="0" smtClean="0"/>
              <a:t> </a:t>
            </a:r>
            <a:r>
              <a:rPr lang="sr-Cyrl-CS" sz="3600" dirty="0" smtClean="0"/>
              <a:t>ретки</a:t>
            </a:r>
            <a:r>
              <a:rPr lang="en-US" sz="3600" dirty="0" smtClean="0"/>
              <a:t>.</a:t>
            </a:r>
          </a:p>
          <a:p>
            <a:r>
              <a:rPr lang="sr-Cyrl-CS" sz="3600" b="1" dirty="0" smtClean="0"/>
              <a:t>Интеракције</a:t>
            </a:r>
            <a:r>
              <a:rPr lang="en-US" sz="3600" b="1" dirty="0" smtClean="0"/>
              <a:t> </a:t>
            </a:r>
            <a:r>
              <a:rPr lang="sr-Cyrl-CS" sz="3600" b="1" dirty="0" smtClean="0"/>
              <a:t>уља</a:t>
            </a:r>
            <a:r>
              <a:rPr lang="en-US" sz="3600" b="1" dirty="0" smtClean="0"/>
              <a:t> </a:t>
            </a:r>
            <a:r>
              <a:rPr lang="sr-Cyrl-CS" sz="3600" b="1" dirty="0" smtClean="0"/>
              <a:t>пшенице</a:t>
            </a:r>
            <a:r>
              <a:rPr lang="en-US" sz="3600" b="1" dirty="0" smtClean="0"/>
              <a:t> </a:t>
            </a:r>
            <a:r>
              <a:rPr lang="sr-Cyrl-CS" sz="3600" b="1" dirty="0" smtClean="0"/>
              <a:t>са</a:t>
            </a:r>
            <a:r>
              <a:rPr lang="en-US" sz="3600" b="1" dirty="0" smtClean="0"/>
              <a:t> </a:t>
            </a:r>
            <a:r>
              <a:rPr lang="sr-Cyrl-CS" sz="3600" b="1" dirty="0" smtClean="0"/>
              <a:t>лековима</a:t>
            </a:r>
            <a:r>
              <a:rPr lang="en-US" sz="3600" b="1" dirty="0" smtClean="0"/>
              <a:t>, </a:t>
            </a:r>
            <a:r>
              <a:rPr lang="sr-Cyrl-CS" sz="3600" b="1" dirty="0" smtClean="0"/>
              <a:t>храном</a:t>
            </a:r>
            <a:r>
              <a:rPr lang="en-US" sz="3600" b="1" dirty="0" smtClean="0"/>
              <a:t> </a:t>
            </a:r>
            <a:r>
              <a:rPr lang="sr-Cyrl-CS" sz="3600" b="1" dirty="0" smtClean="0"/>
              <a:t>и</a:t>
            </a:r>
            <a:r>
              <a:rPr lang="en-US" sz="3600" b="1" dirty="0" smtClean="0"/>
              <a:t> </a:t>
            </a:r>
            <a:r>
              <a:rPr lang="sr-Cyrl-CS" sz="3600" b="1" dirty="0" smtClean="0"/>
              <a:t>суплементима</a:t>
            </a:r>
            <a:r>
              <a:rPr lang="en-US" sz="3600" dirty="0" smtClean="0"/>
              <a:t> – </a:t>
            </a:r>
            <a:r>
              <a:rPr lang="sr-Cyrl-CS" sz="3600" dirty="0" smtClean="0"/>
              <a:t>Нису</a:t>
            </a:r>
            <a:r>
              <a:rPr lang="en-US" sz="3600" dirty="0" smtClean="0"/>
              <a:t> </a:t>
            </a:r>
            <a:r>
              <a:rPr lang="sr-Cyrl-CS" sz="3600" dirty="0" smtClean="0"/>
              <a:t>забележени</a:t>
            </a:r>
            <a:r>
              <a:rPr lang="en-US" sz="3600" dirty="0" smtClean="0"/>
              <a:t>.</a:t>
            </a:r>
          </a:p>
          <a:p>
            <a:r>
              <a:rPr lang="sr-Cyrl-CS" sz="3600" b="1" dirty="0" smtClean="0"/>
              <a:t>Уобичајене</a:t>
            </a:r>
            <a:r>
              <a:rPr lang="en-US" sz="3600" b="1" dirty="0" smtClean="0"/>
              <a:t> </a:t>
            </a:r>
            <a:r>
              <a:rPr lang="sr-Cyrl-CS" sz="3600" b="1" dirty="0" smtClean="0"/>
              <a:t>суплементиране</a:t>
            </a:r>
            <a:r>
              <a:rPr lang="en-US" sz="3600" b="1" dirty="0" smtClean="0"/>
              <a:t> </a:t>
            </a:r>
            <a:r>
              <a:rPr lang="sr-Cyrl-CS" sz="3600" b="1" dirty="0" smtClean="0"/>
              <a:t>дозе</a:t>
            </a:r>
            <a:r>
              <a:rPr lang="en-US" sz="3600" dirty="0" smtClean="0"/>
              <a:t> – </a:t>
            </a:r>
            <a:r>
              <a:rPr lang="en-US" sz="3600" b="1" dirty="0" smtClean="0"/>
              <a:t>150-300 mg </a:t>
            </a:r>
            <a:r>
              <a:rPr lang="sr-Cyrl-CS" sz="3600" dirty="0" smtClean="0"/>
              <a:t>у</a:t>
            </a:r>
            <a:r>
              <a:rPr lang="en-US" sz="3600" dirty="0" smtClean="0"/>
              <a:t> </a:t>
            </a:r>
            <a:r>
              <a:rPr lang="sr-Cyrl-CS" sz="3600" dirty="0" smtClean="0"/>
              <a:t>једном</a:t>
            </a:r>
            <a:r>
              <a:rPr lang="en-US" sz="3600" dirty="0" smtClean="0"/>
              <a:t> </a:t>
            </a:r>
            <a:r>
              <a:rPr lang="sr-Cyrl-CS" sz="3600" dirty="0" smtClean="0"/>
              <a:t>дозираном</a:t>
            </a:r>
            <a:r>
              <a:rPr lang="en-US" sz="3600" dirty="0" smtClean="0"/>
              <a:t> </a:t>
            </a:r>
            <a:r>
              <a:rPr lang="sr-Cyrl-CS" sz="3600" dirty="0" smtClean="0"/>
              <a:t>облику</a:t>
            </a:r>
            <a:endParaRPr lang="en-US" sz="3600" dirty="0" smtClean="0"/>
          </a:p>
          <a:p>
            <a:endParaRPr lang="en-US" dirty="0"/>
          </a:p>
        </p:txBody>
      </p:sp>
    </p:spTree>
    <p:extLst>
      <p:ext uri="{BB962C8B-B14F-4D97-AF65-F5344CB8AC3E}">
        <p14:creationId xmlns:p14="http://schemas.microsoft.com/office/powerpoint/2010/main" val="994918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Масне киселине</a:t>
            </a:r>
            <a:endParaRPr lang="sr-Latn-RS" dirty="0"/>
          </a:p>
        </p:txBody>
      </p:sp>
      <p:sp>
        <p:nvSpPr>
          <p:cNvPr id="3" name="Content Placeholder 2"/>
          <p:cNvSpPr>
            <a:spLocks noGrp="1"/>
          </p:cNvSpPr>
          <p:nvPr>
            <p:ph idx="1"/>
          </p:nvPr>
        </p:nvSpPr>
        <p:spPr/>
        <p:txBody>
          <a:bodyPr/>
          <a:lstStyle/>
          <a:p>
            <a:r>
              <a:rPr lang="sr-Cyrl-RS" dirty="0" smtClean="0"/>
              <a:t>Масти </a:t>
            </a:r>
            <a:endParaRPr lang="sr-Latn-RS" dirty="0"/>
          </a:p>
        </p:txBody>
      </p:sp>
    </p:spTree>
    <p:extLst>
      <p:ext uri="{BB962C8B-B14F-4D97-AF65-F5344CB8AC3E}">
        <p14:creationId xmlns:p14="http://schemas.microsoft.com/office/powerpoint/2010/main" val="11913257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subTitle" idx="1"/>
          </p:nvPr>
        </p:nvSpPr>
        <p:spPr>
          <a:xfrm>
            <a:off x="250825" y="1917700"/>
            <a:ext cx="8280400" cy="4635500"/>
          </a:xfrm>
        </p:spPr>
        <p:txBody>
          <a:bodyPr>
            <a:normAutofit/>
          </a:bodyPr>
          <a:lstStyle/>
          <a:p>
            <a:pPr marL="190500" indent="-190500" algn="just">
              <a:lnSpc>
                <a:spcPct val="80000"/>
              </a:lnSpc>
            </a:pPr>
            <a:r>
              <a:rPr lang="sr-Latn-CS" b="1" dirty="0" smtClean="0">
                <a:solidFill>
                  <a:schemeClr val="tx1"/>
                </a:solidFill>
              </a:rPr>
              <a:t>	</a:t>
            </a:r>
            <a:r>
              <a:rPr lang="de-DE" sz="2800" b="1" dirty="0" smtClean="0">
                <a:solidFill>
                  <a:schemeClr val="tx1"/>
                </a:solidFill>
                <a:latin typeface="Times New Roman" pitchFamily="18" charset="0"/>
                <a:cs typeface="Times New Roman" pitchFamily="18" charset="0"/>
              </a:rPr>
              <a:t>су органска једињења типичне конзистен</a:t>
            </a:r>
            <a:r>
              <a:rPr lang="sr-Cyrl-CS" sz="2800" b="1" dirty="0" smtClean="0">
                <a:solidFill>
                  <a:schemeClr val="tx1"/>
                </a:solidFill>
                <a:latin typeface="Times New Roman" pitchFamily="18" charset="0"/>
                <a:cs typeface="Times New Roman" pitchFamily="18" charset="0"/>
              </a:rPr>
              <a:t>ц</a:t>
            </a:r>
            <a:r>
              <a:rPr lang="de-DE" sz="2800" b="1" dirty="0" smtClean="0">
                <a:solidFill>
                  <a:schemeClr val="tx1"/>
                </a:solidFill>
                <a:latin typeface="Times New Roman" pitchFamily="18" charset="0"/>
                <a:cs typeface="Times New Roman" pitchFamily="18" charset="0"/>
              </a:rPr>
              <a:t>ије, нерастворљива у води. </a:t>
            </a:r>
            <a:endParaRPr lang="sr-Latn-CS" sz="2800" b="1" dirty="0" smtClean="0">
              <a:solidFill>
                <a:schemeClr val="tx1"/>
              </a:solidFill>
              <a:latin typeface="Times New Roman" pitchFamily="18" charset="0"/>
              <a:cs typeface="Times New Roman" pitchFamily="18" charset="0"/>
            </a:endParaRPr>
          </a:p>
          <a:p>
            <a:pPr marL="190500" indent="-190500" algn="just">
              <a:lnSpc>
                <a:spcPct val="80000"/>
              </a:lnSpc>
            </a:pPr>
            <a:endParaRPr lang="sr-Latn-CS" sz="2800" b="1" dirty="0" smtClean="0">
              <a:solidFill>
                <a:schemeClr val="tx1"/>
              </a:solidFill>
              <a:latin typeface="Times New Roman" pitchFamily="18" charset="0"/>
              <a:cs typeface="Times New Roman" pitchFamily="18" charset="0"/>
            </a:endParaRPr>
          </a:p>
          <a:p>
            <a:pPr marL="190500" indent="-190500" algn="just">
              <a:lnSpc>
                <a:spcPct val="80000"/>
              </a:lnSpc>
            </a:pPr>
            <a:endParaRPr lang="de-DE" sz="2800" b="1" dirty="0" smtClean="0">
              <a:solidFill>
                <a:schemeClr val="tx1"/>
              </a:solidFill>
              <a:latin typeface="Times New Roman" pitchFamily="18" charset="0"/>
              <a:cs typeface="Times New Roman" pitchFamily="18" charset="0"/>
            </a:endParaRPr>
          </a:p>
          <a:p>
            <a:pPr marL="190500" indent="-190500" algn="just">
              <a:lnSpc>
                <a:spcPct val="80000"/>
              </a:lnSpc>
            </a:pPr>
            <a:r>
              <a:rPr lang="sr-Latn-CS" sz="2800" b="1" dirty="0" smtClean="0">
                <a:solidFill>
                  <a:schemeClr val="tx1"/>
                </a:solidFill>
                <a:latin typeface="Times New Roman" pitchFamily="18" charset="0"/>
                <a:cs typeface="Times New Roman" pitchFamily="18" charset="0"/>
              </a:rPr>
              <a:t>	</a:t>
            </a:r>
            <a:r>
              <a:rPr lang="de-DE" sz="2800" b="1" dirty="0" smtClean="0">
                <a:solidFill>
                  <a:schemeClr val="tx1"/>
                </a:solidFill>
                <a:latin typeface="Times New Roman" pitchFamily="18" charset="0"/>
                <a:cs typeface="Times New Roman" pitchFamily="18" charset="0"/>
              </a:rPr>
              <a:t>У исхрани људи када се каже „масти“ подразумевају се масне компоненте у храни. Када се каже „липиди“ подразумевају се масти у про</a:t>
            </a:r>
            <a:r>
              <a:rPr lang="sr-Cyrl-CS" sz="2800" b="1" dirty="0" smtClean="0">
                <a:solidFill>
                  <a:schemeClr val="tx1"/>
                </a:solidFill>
                <a:latin typeface="Times New Roman" pitchFamily="18" charset="0"/>
                <a:cs typeface="Times New Roman" pitchFamily="18" charset="0"/>
              </a:rPr>
              <a:t>ц</a:t>
            </a:r>
            <a:r>
              <a:rPr lang="de-DE" sz="2800" b="1" dirty="0" smtClean="0">
                <a:solidFill>
                  <a:schemeClr val="tx1"/>
                </a:solidFill>
                <a:latin typeface="Times New Roman" pitchFamily="18" charset="0"/>
                <a:cs typeface="Times New Roman" pitchFamily="18" charset="0"/>
              </a:rPr>
              <a:t>есу метаболизма у организму човека.</a:t>
            </a:r>
            <a:endParaRPr lang="sr-Latn-CS" sz="2800" b="1" dirty="0" smtClean="0">
              <a:solidFill>
                <a:schemeClr val="tx1"/>
              </a:solidFill>
              <a:latin typeface="Times New Roman" pitchFamily="18" charset="0"/>
              <a:cs typeface="Times New Roman" pitchFamily="18" charset="0"/>
            </a:endParaRPr>
          </a:p>
          <a:p>
            <a:pPr marL="190500" indent="-190500" algn="just">
              <a:lnSpc>
                <a:spcPct val="80000"/>
              </a:lnSpc>
            </a:pPr>
            <a:endParaRPr lang="sr-Latn-CS" sz="2000" b="1" dirty="0" smtClean="0">
              <a:solidFill>
                <a:schemeClr val="tx1"/>
              </a:solidFill>
              <a:latin typeface="Times New Roman" pitchFamily="18" charset="0"/>
              <a:cs typeface="Times New Roman" pitchFamily="18" charset="0"/>
            </a:endParaRPr>
          </a:p>
          <a:p>
            <a:pPr marL="190500" indent="-190500" algn="just">
              <a:lnSpc>
                <a:spcPct val="80000"/>
              </a:lnSpc>
            </a:pPr>
            <a:endParaRPr lang="de-DE" sz="2000" b="1" dirty="0" smtClean="0">
              <a:solidFill>
                <a:schemeClr val="tx1"/>
              </a:solidFill>
            </a:endParaRPr>
          </a:p>
          <a:p>
            <a:pPr marL="190500" indent="-190500" algn="just">
              <a:lnSpc>
                <a:spcPct val="80000"/>
              </a:lnSpc>
            </a:pPr>
            <a:r>
              <a:rPr lang="sr-Latn-CS" sz="2000" b="1" dirty="0" smtClean="0">
                <a:solidFill>
                  <a:schemeClr val="tx1"/>
                </a:solidFill>
              </a:rPr>
              <a:t>	</a:t>
            </a:r>
            <a:r>
              <a:rPr lang="de-DE" sz="2000" b="1" dirty="0" smtClean="0">
                <a:solidFill>
                  <a:schemeClr val="tx1"/>
                </a:solidFill>
              </a:rPr>
              <a:t>У ЗЕМЉАМА ЕВРОПЕ И АМЕРИКЕ УНОС МАСТИ СЕ КРЕЋЕ ОКО 40 ДО 45% (У НАШОЈ ЗЕМЉИ 30 ДО 40%) РАЧУНАТО ПРЕМА ПОТРОШЊИ ХРАНЕ ПО СТАНОВНИКУ!</a:t>
            </a:r>
            <a:r>
              <a:rPr lang="de-DE" sz="2000" dirty="0" smtClean="0">
                <a:solidFill>
                  <a:schemeClr val="tx1"/>
                </a:solidFill>
              </a:rPr>
              <a:t> </a:t>
            </a:r>
            <a:endParaRPr lang="sr-Latn-CS" sz="2000" dirty="0" smtClean="0">
              <a:solidFill>
                <a:schemeClr val="tx1"/>
              </a:solidFill>
            </a:endParaRPr>
          </a:p>
        </p:txBody>
      </p:sp>
      <p:sp>
        <p:nvSpPr>
          <p:cNvPr id="72707" name="Text Box 3"/>
          <p:cNvSpPr txBox="1">
            <a:spLocks noChangeArrowheads="1"/>
          </p:cNvSpPr>
          <p:nvPr/>
        </p:nvSpPr>
        <p:spPr bwMode="auto">
          <a:xfrm>
            <a:off x="642938" y="1214438"/>
            <a:ext cx="799306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de-DE" sz="2800" b="1">
                <a:latin typeface="Verdana" pitchFamily="34" charset="0"/>
              </a:rPr>
              <a:t>МАСТИ</a:t>
            </a:r>
            <a:r>
              <a:rPr lang="sr-Latn-CS" sz="2800" b="1">
                <a:latin typeface="Verdana" pitchFamily="34" charset="0"/>
              </a:rPr>
              <a:t>-дефини</a:t>
            </a:r>
            <a:r>
              <a:rPr lang="sr-Cyrl-CS" sz="2800" b="1">
                <a:latin typeface="Verdana" pitchFamily="34" charset="0"/>
              </a:rPr>
              <a:t>ц</a:t>
            </a:r>
            <a:r>
              <a:rPr lang="sr-Latn-CS" sz="2800" b="1">
                <a:latin typeface="Verdana" pitchFamily="34" charset="0"/>
              </a:rPr>
              <a:t>ија</a:t>
            </a:r>
            <a:endParaRPr lang="en-US" sz="5400" b="1">
              <a:latin typeface="Verdana" pitchFamily="34" charset="0"/>
            </a:endParaRPr>
          </a:p>
        </p:txBody>
      </p:sp>
    </p:spTree>
    <p:extLst>
      <p:ext uri="{BB962C8B-B14F-4D97-AF65-F5344CB8AC3E}">
        <p14:creationId xmlns:p14="http://schemas.microsoft.com/office/powerpoint/2010/main" val="3463702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subTitle" idx="1"/>
          </p:nvPr>
        </p:nvSpPr>
        <p:spPr>
          <a:xfrm>
            <a:off x="395288" y="1484313"/>
            <a:ext cx="8280400" cy="4752999"/>
          </a:xfrm>
        </p:spPr>
        <p:txBody>
          <a:bodyPr>
            <a:normAutofit/>
          </a:bodyPr>
          <a:lstStyle/>
          <a:p>
            <a:pPr marL="609600" indent="-609600">
              <a:lnSpc>
                <a:spcPct val="80000"/>
              </a:lnSpc>
              <a:buFont typeface="Wingdings" pitchFamily="2" charset="2"/>
              <a:buNone/>
            </a:pPr>
            <a:r>
              <a:rPr lang="de-DE" sz="2400" b="1" dirty="0" smtClean="0">
                <a:solidFill>
                  <a:schemeClr val="tx1"/>
                </a:solidFill>
              </a:rPr>
              <a:t>Биолошка улога масти је вишеструка</a:t>
            </a:r>
            <a:r>
              <a:rPr lang="sr-Cyrl-CS" sz="2400" b="1" dirty="0" smtClean="0">
                <a:solidFill>
                  <a:schemeClr val="tx1"/>
                </a:solidFill>
              </a:rPr>
              <a:t>:</a:t>
            </a:r>
            <a:endParaRPr lang="de-DE" sz="2400" b="1" dirty="0" smtClean="0">
              <a:solidFill>
                <a:schemeClr val="tx1"/>
              </a:solidFill>
            </a:endParaRPr>
          </a:p>
          <a:p>
            <a:pPr marL="609600" indent="-609600" algn="just">
              <a:lnSpc>
                <a:spcPct val="80000"/>
              </a:lnSpc>
              <a:buFont typeface="Wingdings" pitchFamily="2" charset="2"/>
              <a:buChar char="n"/>
            </a:pPr>
            <a:endParaRPr lang="sr-Latn-CS" sz="2400" b="1" dirty="0" smtClean="0">
              <a:solidFill>
                <a:schemeClr val="tx1"/>
              </a:solidFill>
            </a:endParaRPr>
          </a:p>
          <a:p>
            <a:pPr marL="609600" indent="-609600" algn="just">
              <a:lnSpc>
                <a:spcPct val="80000"/>
              </a:lnSpc>
              <a:buFont typeface="Wingdings" pitchFamily="2" charset="2"/>
              <a:buAutoNum type="arabicPeriod"/>
            </a:pPr>
            <a:r>
              <a:rPr lang="de-DE" sz="2400" b="1" dirty="0" smtClean="0">
                <a:solidFill>
                  <a:schemeClr val="tx1"/>
                </a:solidFill>
              </a:rPr>
              <a:t>Служе као извор енергије. У облику тригли</a:t>
            </a:r>
            <a:r>
              <a:rPr lang="sr-Cyrl-CS" sz="2400" b="1" dirty="0" smtClean="0">
                <a:solidFill>
                  <a:schemeClr val="tx1"/>
                </a:solidFill>
              </a:rPr>
              <a:t>ц</a:t>
            </a:r>
            <a:r>
              <a:rPr lang="de-DE" sz="2400" b="1" dirty="0" smtClean="0">
                <a:solidFill>
                  <a:schemeClr val="tx1"/>
                </a:solidFill>
              </a:rPr>
              <a:t>ерида складиште се у организму као енергетска резерва.</a:t>
            </a:r>
          </a:p>
          <a:p>
            <a:pPr marL="609600" indent="-609600" algn="just">
              <a:lnSpc>
                <a:spcPct val="80000"/>
              </a:lnSpc>
              <a:buFont typeface="Wingdings" pitchFamily="2" charset="2"/>
              <a:buAutoNum type="arabicPeriod"/>
            </a:pPr>
            <a:endParaRPr lang="sr-Latn-CS" sz="2400" b="1" dirty="0" smtClean="0">
              <a:solidFill>
                <a:schemeClr val="tx1"/>
              </a:solidFill>
            </a:endParaRPr>
          </a:p>
          <a:p>
            <a:pPr marL="609600" indent="-609600" algn="just">
              <a:lnSpc>
                <a:spcPct val="80000"/>
              </a:lnSpc>
              <a:buFont typeface="Wingdings" pitchFamily="2" charset="2"/>
              <a:buAutoNum type="arabicPeriod"/>
            </a:pPr>
            <a:r>
              <a:rPr lang="de-DE" sz="2400" b="1" dirty="0" smtClean="0">
                <a:solidFill>
                  <a:schemeClr val="tx1"/>
                </a:solidFill>
              </a:rPr>
              <a:t>Учествују у мембрани свих живих ћелија.</a:t>
            </a:r>
          </a:p>
          <a:p>
            <a:pPr marL="609600" indent="-609600" algn="just">
              <a:lnSpc>
                <a:spcPct val="80000"/>
              </a:lnSpc>
              <a:buFont typeface="Wingdings" pitchFamily="2" charset="2"/>
              <a:buAutoNum type="arabicPeriod"/>
            </a:pPr>
            <a:endParaRPr lang="sr-Latn-CS" sz="2400" b="1" dirty="0" smtClean="0">
              <a:solidFill>
                <a:schemeClr val="tx1"/>
              </a:solidFill>
            </a:endParaRPr>
          </a:p>
          <a:p>
            <a:pPr marL="609600" indent="-609600" algn="just">
              <a:lnSpc>
                <a:spcPct val="80000"/>
              </a:lnSpc>
              <a:buFont typeface="Wingdings" pitchFamily="2" charset="2"/>
              <a:buAutoNum type="arabicPeriod"/>
            </a:pPr>
            <a:r>
              <a:rPr lang="de-DE" sz="2400" b="1" dirty="0" smtClean="0">
                <a:solidFill>
                  <a:schemeClr val="tx1"/>
                </a:solidFill>
              </a:rPr>
              <a:t>Подлежу метаболичкој трансформа</a:t>
            </a:r>
            <a:r>
              <a:rPr lang="sr-Cyrl-CS" sz="2400" b="1" dirty="0" smtClean="0">
                <a:solidFill>
                  <a:schemeClr val="tx1"/>
                </a:solidFill>
              </a:rPr>
              <a:t>ц</a:t>
            </a:r>
            <a:r>
              <a:rPr lang="de-DE" sz="2400" b="1" dirty="0" smtClean="0">
                <a:solidFill>
                  <a:schemeClr val="tx1"/>
                </a:solidFill>
              </a:rPr>
              <a:t>ији ради стварања спе</a:t>
            </a:r>
            <a:r>
              <a:rPr lang="sr-Cyrl-CS" sz="2400" b="1" dirty="0" smtClean="0">
                <a:solidFill>
                  <a:schemeClr val="tx1"/>
                </a:solidFill>
              </a:rPr>
              <a:t>ц</a:t>
            </a:r>
            <a:r>
              <a:rPr lang="de-DE" sz="2400" b="1" dirty="0" smtClean="0">
                <a:solidFill>
                  <a:schemeClr val="tx1"/>
                </a:solidFill>
              </a:rPr>
              <a:t>ифичних супстан</a:t>
            </a:r>
            <a:r>
              <a:rPr lang="sr-Cyrl-CS" sz="2400" b="1" dirty="0" smtClean="0">
                <a:solidFill>
                  <a:schemeClr val="tx1"/>
                </a:solidFill>
              </a:rPr>
              <a:t>ц</a:t>
            </a:r>
            <a:r>
              <a:rPr lang="de-DE" sz="2400" b="1" dirty="0" smtClean="0">
                <a:solidFill>
                  <a:schemeClr val="tx1"/>
                </a:solidFill>
              </a:rPr>
              <a:t>и значајних са физиолошког аспекта (холестерол се метаболише у надбубрежној жлезди у различите стероидне хормоне)!</a:t>
            </a:r>
          </a:p>
          <a:p>
            <a:pPr marL="609600" indent="-609600" algn="just">
              <a:lnSpc>
                <a:spcPct val="80000"/>
              </a:lnSpc>
              <a:buFont typeface="Wingdings" pitchFamily="2" charset="2"/>
              <a:buAutoNum type="arabicPeriod"/>
            </a:pPr>
            <a:endParaRPr lang="sr-Latn-CS" sz="2400" b="1" dirty="0" smtClean="0">
              <a:solidFill>
                <a:schemeClr val="tx1"/>
              </a:solidFill>
            </a:endParaRPr>
          </a:p>
          <a:p>
            <a:pPr marL="609600" indent="-609600" algn="just">
              <a:lnSpc>
                <a:spcPct val="80000"/>
              </a:lnSpc>
              <a:buFont typeface="Wingdings" pitchFamily="2" charset="2"/>
              <a:buAutoNum type="arabicPeriod"/>
            </a:pPr>
            <a:r>
              <a:rPr lang="de-DE" sz="2400" b="1" dirty="0" smtClean="0">
                <a:solidFill>
                  <a:schemeClr val="tx1"/>
                </a:solidFill>
              </a:rPr>
              <a:t>Доприносе бољем укусу хране.</a:t>
            </a:r>
            <a:endParaRPr lang="sr-Latn-CS" sz="2400" b="1" dirty="0" smtClean="0">
              <a:solidFill>
                <a:schemeClr val="tx1"/>
              </a:solidFill>
            </a:endParaRPr>
          </a:p>
        </p:txBody>
      </p:sp>
      <p:sp>
        <p:nvSpPr>
          <p:cNvPr id="73731" name="Text Box 3"/>
          <p:cNvSpPr txBox="1">
            <a:spLocks noChangeArrowheads="1"/>
          </p:cNvSpPr>
          <p:nvPr/>
        </p:nvSpPr>
        <p:spPr bwMode="auto">
          <a:xfrm>
            <a:off x="250825" y="836613"/>
            <a:ext cx="7993063"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de-DE" sz="2800" b="1" dirty="0">
                <a:latin typeface="Verdana" pitchFamily="34" charset="0"/>
              </a:rPr>
              <a:t>МАСТИ</a:t>
            </a:r>
            <a:r>
              <a:rPr lang="sr-Latn-CS" sz="2800" b="1" dirty="0">
                <a:latin typeface="Verdana" pitchFamily="34" charset="0"/>
              </a:rPr>
              <a:t>-врсте и улога</a:t>
            </a:r>
            <a:endParaRPr lang="en-US" sz="5400" b="1" dirty="0">
              <a:latin typeface="Verdana" pitchFamily="34" charset="0"/>
            </a:endParaRPr>
          </a:p>
        </p:txBody>
      </p:sp>
    </p:spTree>
    <p:extLst>
      <p:ext uri="{BB962C8B-B14F-4D97-AF65-F5344CB8AC3E}">
        <p14:creationId xmlns:p14="http://schemas.microsoft.com/office/powerpoint/2010/main" val="21658274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subTitle" idx="1"/>
          </p:nvPr>
        </p:nvSpPr>
        <p:spPr>
          <a:xfrm>
            <a:off x="468313" y="2349500"/>
            <a:ext cx="8280400" cy="3959820"/>
          </a:xfrm>
        </p:spPr>
        <p:txBody>
          <a:bodyPr>
            <a:normAutofit/>
          </a:bodyPr>
          <a:lstStyle/>
          <a:p>
            <a:pPr marL="609600" indent="-609600" algn="just">
              <a:lnSpc>
                <a:spcPct val="80000"/>
              </a:lnSpc>
            </a:pPr>
            <a:r>
              <a:rPr lang="fr-FR" sz="2400" b="1" i="1" dirty="0" err="1" smtClean="0">
                <a:solidFill>
                  <a:schemeClr val="tx1"/>
                </a:solidFill>
              </a:rPr>
              <a:t>По</a:t>
            </a:r>
            <a:r>
              <a:rPr lang="fr-FR" sz="2400" b="1" i="1" dirty="0" smtClean="0">
                <a:solidFill>
                  <a:schemeClr val="tx1"/>
                </a:solidFill>
              </a:rPr>
              <a:t> </a:t>
            </a:r>
            <a:r>
              <a:rPr lang="fr-FR" sz="2400" b="1" i="1" dirty="0" err="1" smtClean="0">
                <a:solidFill>
                  <a:schemeClr val="tx1"/>
                </a:solidFill>
              </a:rPr>
              <a:t>пореклу</a:t>
            </a:r>
            <a:endParaRPr lang="sr-Latn-CS" sz="2400" b="1" i="1" dirty="0" smtClean="0">
              <a:solidFill>
                <a:schemeClr val="tx1"/>
              </a:solidFill>
            </a:endParaRPr>
          </a:p>
          <a:p>
            <a:pPr marL="609600" indent="-609600" algn="just">
              <a:lnSpc>
                <a:spcPct val="80000"/>
              </a:lnSpc>
            </a:pPr>
            <a:endParaRPr lang="fr-FR" sz="2400" b="1" dirty="0" smtClean="0">
              <a:solidFill>
                <a:schemeClr val="tx1"/>
              </a:solidFill>
            </a:endParaRPr>
          </a:p>
          <a:p>
            <a:pPr marL="1371600" lvl="2" indent="-457200" algn="just">
              <a:lnSpc>
                <a:spcPct val="80000"/>
              </a:lnSpc>
              <a:buFontTx/>
              <a:buAutoNum type="arabicPeriod"/>
            </a:pPr>
            <a:r>
              <a:rPr lang="fr-FR" b="1" dirty="0" err="1" smtClean="0">
                <a:solidFill>
                  <a:schemeClr val="tx1"/>
                </a:solidFill>
              </a:rPr>
              <a:t>Биљне</a:t>
            </a:r>
            <a:endParaRPr lang="fr-FR" b="1" dirty="0" smtClean="0">
              <a:solidFill>
                <a:schemeClr val="tx1"/>
              </a:solidFill>
            </a:endParaRPr>
          </a:p>
          <a:p>
            <a:pPr marL="1371600" lvl="2" indent="-457200" algn="just">
              <a:lnSpc>
                <a:spcPct val="80000"/>
              </a:lnSpc>
              <a:buFontTx/>
              <a:buAutoNum type="arabicPeriod"/>
            </a:pPr>
            <a:r>
              <a:rPr lang="fr-FR" b="1" dirty="0" err="1" smtClean="0">
                <a:solidFill>
                  <a:schemeClr val="tx1"/>
                </a:solidFill>
              </a:rPr>
              <a:t>Животињске</a:t>
            </a:r>
            <a:endParaRPr lang="fr-FR" b="1" i="1" dirty="0" smtClean="0">
              <a:solidFill>
                <a:schemeClr val="tx1"/>
              </a:solidFill>
            </a:endParaRPr>
          </a:p>
          <a:p>
            <a:pPr marL="609600" indent="-609600" algn="just">
              <a:lnSpc>
                <a:spcPct val="80000"/>
              </a:lnSpc>
            </a:pPr>
            <a:endParaRPr lang="sr-Latn-CS" sz="2400" b="1" i="1" dirty="0" smtClean="0">
              <a:solidFill>
                <a:schemeClr val="tx1"/>
              </a:solidFill>
            </a:endParaRPr>
          </a:p>
          <a:p>
            <a:pPr marL="609600" indent="-609600" algn="just">
              <a:lnSpc>
                <a:spcPct val="80000"/>
              </a:lnSpc>
            </a:pPr>
            <a:r>
              <a:rPr lang="fr-FR" sz="2400" b="1" i="1" dirty="0" err="1" smtClean="0">
                <a:solidFill>
                  <a:schemeClr val="tx1"/>
                </a:solidFill>
              </a:rPr>
              <a:t>По</a:t>
            </a:r>
            <a:r>
              <a:rPr lang="fr-FR" sz="2400" b="1" i="1" dirty="0" smtClean="0">
                <a:solidFill>
                  <a:schemeClr val="tx1"/>
                </a:solidFill>
              </a:rPr>
              <a:t> </a:t>
            </a:r>
            <a:r>
              <a:rPr lang="fr-FR" sz="2400" b="1" i="1" dirty="0" err="1" smtClean="0">
                <a:solidFill>
                  <a:schemeClr val="tx1"/>
                </a:solidFill>
              </a:rPr>
              <a:t>количини</a:t>
            </a:r>
            <a:r>
              <a:rPr lang="fr-FR" sz="2400" b="1" i="1" dirty="0" smtClean="0">
                <a:solidFill>
                  <a:schemeClr val="tx1"/>
                </a:solidFill>
              </a:rPr>
              <a:t> </a:t>
            </a:r>
            <a:r>
              <a:rPr lang="fr-FR" sz="2400" b="1" i="1" dirty="0" err="1" smtClean="0">
                <a:solidFill>
                  <a:schemeClr val="tx1"/>
                </a:solidFill>
              </a:rPr>
              <a:t>појединих</a:t>
            </a:r>
            <a:r>
              <a:rPr lang="fr-FR" sz="2400" b="1" i="1" dirty="0" smtClean="0">
                <a:solidFill>
                  <a:schemeClr val="tx1"/>
                </a:solidFill>
              </a:rPr>
              <a:t> </a:t>
            </a:r>
            <a:r>
              <a:rPr lang="fr-FR" sz="2400" b="1" i="1" dirty="0" err="1" smtClean="0">
                <a:solidFill>
                  <a:schemeClr val="tx1"/>
                </a:solidFill>
              </a:rPr>
              <a:t>масних</a:t>
            </a:r>
            <a:r>
              <a:rPr lang="fr-FR" sz="2400" b="1" i="1" dirty="0" smtClean="0">
                <a:solidFill>
                  <a:schemeClr val="tx1"/>
                </a:solidFill>
              </a:rPr>
              <a:t> </a:t>
            </a:r>
            <a:r>
              <a:rPr lang="fr-FR" sz="2400" b="1" i="1" dirty="0" err="1" smtClean="0">
                <a:solidFill>
                  <a:schemeClr val="tx1"/>
                </a:solidFill>
              </a:rPr>
              <a:t>киселина</a:t>
            </a:r>
            <a:r>
              <a:rPr lang="fr-FR" sz="2400" b="1" i="1" dirty="0" smtClean="0">
                <a:solidFill>
                  <a:schemeClr val="tx1"/>
                </a:solidFill>
              </a:rPr>
              <a:t> у </a:t>
            </a:r>
            <a:r>
              <a:rPr lang="fr-FR" sz="2400" b="1" i="1" dirty="0" err="1" smtClean="0">
                <a:solidFill>
                  <a:schemeClr val="tx1"/>
                </a:solidFill>
              </a:rPr>
              <a:t>саставу</a:t>
            </a:r>
            <a:endParaRPr lang="sr-Latn-CS" sz="2400" b="1" i="1" dirty="0" smtClean="0">
              <a:solidFill>
                <a:schemeClr val="tx1"/>
              </a:solidFill>
            </a:endParaRPr>
          </a:p>
          <a:p>
            <a:pPr marL="609600" indent="-609600" algn="just">
              <a:lnSpc>
                <a:spcPct val="80000"/>
              </a:lnSpc>
            </a:pPr>
            <a:endParaRPr lang="fr-FR" sz="2400" b="1" dirty="0" smtClean="0">
              <a:solidFill>
                <a:schemeClr val="tx1"/>
              </a:solidFill>
            </a:endParaRPr>
          </a:p>
          <a:p>
            <a:pPr marL="1371600" lvl="2" indent="-457200" algn="l">
              <a:lnSpc>
                <a:spcPct val="80000"/>
              </a:lnSpc>
              <a:buFontTx/>
              <a:buAutoNum type="arabicPeriod"/>
            </a:pPr>
            <a:r>
              <a:rPr lang="fr-FR" b="1" dirty="0" err="1" smtClean="0">
                <a:solidFill>
                  <a:schemeClr val="tx1"/>
                </a:solidFill>
              </a:rPr>
              <a:t>Засићене</a:t>
            </a:r>
            <a:endParaRPr lang="fr-FR" b="1" dirty="0" smtClean="0">
              <a:solidFill>
                <a:schemeClr val="tx1"/>
              </a:solidFill>
            </a:endParaRPr>
          </a:p>
          <a:p>
            <a:pPr marL="1371600" lvl="2" indent="-457200" algn="l">
              <a:lnSpc>
                <a:spcPct val="80000"/>
              </a:lnSpc>
              <a:buFontTx/>
              <a:buAutoNum type="arabicPeriod"/>
            </a:pPr>
            <a:r>
              <a:rPr lang="fr-FR" b="1" dirty="0" err="1" smtClean="0">
                <a:solidFill>
                  <a:schemeClr val="tx1"/>
                </a:solidFill>
              </a:rPr>
              <a:t>Монозасићене</a:t>
            </a:r>
            <a:endParaRPr lang="fr-FR" b="1" dirty="0" smtClean="0">
              <a:solidFill>
                <a:schemeClr val="tx1"/>
              </a:solidFill>
            </a:endParaRPr>
          </a:p>
          <a:p>
            <a:pPr marL="1371600" lvl="2" indent="-457200" algn="l">
              <a:lnSpc>
                <a:spcPct val="80000"/>
              </a:lnSpc>
              <a:buFontTx/>
              <a:buAutoNum type="arabicPeriod"/>
            </a:pPr>
            <a:r>
              <a:rPr lang="fr-FR" b="1" dirty="0" err="1" smtClean="0">
                <a:solidFill>
                  <a:schemeClr val="tx1"/>
                </a:solidFill>
              </a:rPr>
              <a:t>Полинезасићене</a:t>
            </a:r>
            <a:endParaRPr lang="fr-FR" b="1" i="1" dirty="0" smtClean="0">
              <a:solidFill>
                <a:schemeClr val="tx1"/>
              </a:solidFill>
            </a:endParaRPr>
          </a:p>
          <a:p>
            <a:pPr marL="609600" indent="-609600" algn="l">
              <a:lnSpc>
                <a:spcPct val="80000"/>
              </a:lnSpc>
              <a:buFontTx/>
              <a:buAutoNum type="arabicPeriod"/>
            </a:pPr>
            <a:endParaRPr lang="sr-Latn-CS" sz="1800" b="1" i="1" dirty="0" smtClean="0">
              <a:solidFill>
                <a:schemeClr val="tx1"/>
              </a:solidFill>
            </a:endParaRPr>
          </a:p>
        </p:txBody>
      </p:sp>
      <p:sp>
        <p:nvSpPr>
          <p:cNvPr id="74755" name="Text Box 3"/>
          <p:cNvSpPr txBox="1">
            <a:spLocks noChangeArrowheads="1"/>
          </p:cNvSpPr>
          <p:nvPr/>
        </p:nvSpPr>
        <p:spPr bwMode="auto">
          <a:xfrm>
            <a:off x="395288" y="1268413"/>
            <a:ext cx="799306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de-DE" sz="2800" b="1">
                <a:latin typeface="Verdana" pitchFamily="34" charset="0"/>
              </a:rPr>
              <a:t>МАСТИ</a:t>
            </a:r>
            <a:r>
              <a:rPr lang="sr-Latn-CS" sz="2800" b="1">
                <a:latin typeface="Verdana" pitchFamily="34" charset="0"/>
              </a:rPr>
              <a:t>-подел</a:t>
            </a:r>
            <a:r>
              <a:rPr lang="sr-Cyrl-CS" sz="2800" b="1"/>
              <a:t>е</a:t>
            </a:r>
            <a:endParaRPr lang="en-US" sz="5400" b="1"/>
          </a:p>
        </p:txBody>
      </p:sp>
    </p:spTree>
    <p:extLst>
      <p:ext uri="{BB962C8B-B14F-4D97-AF65-F5344CB8AC3E}">
        <p14:creationId xmlns:p14="http://schemas.microsoft.com/office/powerpoint/2010/main" val="41109518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de-DE" sz="3200" b="1" dirty="0" smtClean="0"/>
              <a:t>МАСТИ</a:t>
            </a:r>
            <a:r>
              <a:rPr lang="sr-Latn-CS" sz="3200" b="1" dirty="0" smtClean="0"/>
              <a:t>-подел</a:t>
            </a:r>
            <a:r>
              <a:rPr lang="sr-Cyrl-CS" sz="3200" b="1" dirty="0" smtClean="0"/>
              <a:t>е</a:t>
            </a:r>
            <a:r>
              <a:rPr lang="en-US" sz="3200" b="1" dirty="0" smtClean="0"/>
              <a:t/>
            </a:r>
            <a:br>
              <a:rPr lang="en-US" sz="3200" b="1" dirty="0" smtClean="0"/>
            </a:br>
            <a:endParaRPr lang="sr-Latn-CS" sz="3200" b="1" dirty="0" smtClean="0"/>
          </a:p>
        </p:txBody>
      </p:sp>
      <p:sp>
        <p:nvSpPr>
          <p:cNvPr id="75779" name="Rectangle 3"/>
          <p:cNvSpPr>
            <a:spLocks noGrp="1" noChangeArrowheads="1"/>
          </p:cNvSpPr>
          <p:nvPr>
            <p:ph type="body" idx="1"/>
          </p:nvPr>
        </p:nvSpPr>
        <p:spPr>
          <a:xfrm>
            <a:off x="611188" y="1844675"/>
            <a:ext cx="8229600" cy="4525963"/>
          </a:xfrm>
        </p:spPr>
        <p:txBody>
          <a:bodyPr/>
          <a:lstStyle/>
          <a:p>
            <a:pPr marL="533400" indent="-533400" algn="just">
              <a:buFontTx/>
              <a:buNone/>
            </a:pPr>
            <a:r>
              <a:rPr lang="fr-FR" sz="2400" b="1" i="1" smtClean="0">
                <a:solidFill>
                  <a:schemeClr val="folHlink"/>
                </a:solidFill>
              </a:rPr>
              <a:t>По конзистен</a:t>
            </a:r>
            <a:r>
              <a:rPr lang="sr-Cyrl-CS" sz="2400" b="1" i="1" smtClean="0">
                <a:solidFill>
                  <a:schemeClr val="folHlink"/>
                </a:solidFill>
              </a:rPr>
              <a:t>ц</a:t>
            </a:r>
            <a:r>
              <a:rPr lang="fr-FR" sz="2400" b="1" i="1" smtClean="0">
                <a:solidFill>
                  <a:schemeClr val="folHlink"/>
                </a:solidFill>
              </a:rPr>
              <a:t>ији</a:t>
            </a:r>
            <a:endParaRPr lang="sr-Latn-CS" sz="2400" b="1" i="1" smtClean="0">
              <a:solidFill>
                <a:schemeClr val="folHlink"/>
              </a:solidFill>
            </a:endParaRPr>
          </a:p>
          <a:p>
            <a:pPr marL="533400" indent="-533400" algn="just"/>
            <a:endParaRPr lang="fr-FR" sz="2400" b="1" smtClean="0"/>
          </a:p>
          <a:p>
            <a:pPr marL="1295400" lvl="2" indent="-381000" algn="just">
              <a:buFontTx/>
              <a:buAutoNum type="arabicPeriod"/>
            </a:pPr>
            <a:r>
              <a:rPr lang="fr-FR" sz="2000" b="1" smtClean="0">
                <a:solidFill>
                  <a:schemeClr val="folHlink"/>
                </a:solidFill>
              </a:rPr>
              <a:t>Чврсте</a:t>
            </a:r>
            <a:r>
              <a:rPr lang="fr-FR" sz="2000" b="1" smtClean="0"/>
              <a:t> (садрже доста засићених масних киселина)</a:t>
            </a:r>
          </a:p>
          <a:p>
            <a:pPr marL="1295400" lvl="2" indent="-381000" algn="just">
              <a:buFontTx/>
              <a:buAutoNum type="arabicPeriod"/>
            </a:pPr>
            <a:r>
              <a:rPr lang="fr-FR" sz="2000" b="1" smtClean="0">
                <a:solidFill>
                  <a:schemeClr val="folHlink"/>
                </a:solidFill>
              </a:rPr>
              <a:t>Течне</a:t>
            </a:r>
            <a:r>
              <a:rPr lang="fr-FR" sz="2000" b="1" smtClean="0"/>
              <a:t> (садрже доста незасићених масних киселина – уља)</a:t>
            </a:r>
            <a:endParaRPr lang="fr-FR" sz="2000" b="1" i="1" smtClean="0"/>
          </a:p>
          <a:p>
            <a:pPr marL="533400" indent="-533400" algn="just"/>
            <a:endParaRPr lang="sr-Latn-CS" sz="2800" b="1" i="1" smtClean="0"/>
          </a:p>
          <a:p>
            <a:pPr marL="533400" indent="-533400" algn="just">
              <a:buFontTx/>
              <a:buNone/>
            </a:pPr>
            <a:r>
              <a:rPr lang="fr-FR" sz="2400" b="1" i="1" smtClean="0">
                <a:solidFill>
                  <a:schemeClr val="hlink"/>
                </a:solidFill>
              </a:rPr>
              <a:t>По могућности синтезе у организму</a:t>
            </a:r>
            <a:endParaRPr lang="sr-Latn-CS" sz="2400" b="1" i="1" smtClean="0">
              <a:solidFill>
                <a:schemeClr val="hlink"/>
              </a:solidFill>
            </a:endParaRPr>
          </a:p>
          <a:p>
            <a:pPr marL="533400" indent="-533400" algn="just"/>
            <a:endParaRPr lang="fr-FR" sz="2400" b="1" smtClean="0"/>
          </a:p>
          <a:p>
            <a:pPr marL="1295400" lvl="2" indent="-381000" algn="just">
              <a:buFontTx/>
              <a:buAutoNum type="arabicPeriod"/>
            </a:pPr>
            <a:r>
              <a:rPr lang="fr-FR" sz="2000" b="1" smtClean="0">
                <a:solidFill>
                  <a:schemeClr val="hlink"/>
                </a:solidFill>
              </a:rPr>
              <a:t>Есен</a:t>
            </a:r>
            <a:r>
              <a:rPr lang="sr-Cyrl-CS" sz="2000" b="1" smtClean="0">
                <a:solidFill>
                  <a:schemeClr val="hlink"/>
                </a:solidFill>
              </a:rPr>
              <a:t>ц</a:t>
            </a:r>
            <a:r>
              <a:rPr lang="fr-FR" sz="2000" b="1" smtClean="0">
                <a:solidFill>
                  <a:schemeClr val="hlink"/>
                </a:solidFill>
              </a:rPr>
              <a:t>ијалне</a:t>
            </a:r>
            <a:r>
              <a:rPr lang="fr-FR" sz="2000" b="1" smtClean="0"/>
              <a:t> (не могу се синтетисати у организму- линолна киселина)</a:t>
            </a:r>
          </a:p>
          <a:p>
            <a:pPr marL="1295400" lvl="2" indent="-381000" algn="just">
              <a:buFontTx/>
              <a:buAutoNum type="arabicPeriod"/>
            </a:pPr>
            <a:r>
              <a:rPr lang="fr-FR" sz="2000" b="1" smtClean="0">
                <a:solidFill>
                  <a:schemeClr val="hlink"/>
                </a:solidFill>
              </a:rPr>
              <a:t>Неесен</a:t>
            </a:r>
            <a:r>
              <a:rPr lang="sr-Cyrl-CS" sz="2000" b="1" smtClean="0">
                <a:solidFill>
                  <a:schemeClr val="hlink"/>
                </a:solidFill>
              </a:rPr>
              <a:t>ц</a:t>
            </a:r>
            <a:r>
              <a:rPr lang="fr-FR" sz="2000" b="1" smtClean="0">
                <a:solidFill>
                  <a:schemeClr val="hlink"/>
                </a:solidFill>
              </a:rPr>
              <a:t>ијалне</a:t>
            </a:r>
            <a:r>
              <a:rPr lang="fr-FR" sz="2000" b="1" smtClean="0"/>
              <a:t> (синтетишу се у организму)</a:t>
            </a:r>
            <a:endParaRPr lang="sr-Latn-CS" sz="2000" b="1" smtClean="0"/>
          </a:p>
          <a:p>
            <a:pPr marL="533400" indent="-533400"/>
            <a:endParaRPr lang="sr-Latn-CS" sz="2800" smtClean="0"/>
          </a:p>
        </p:txBody>
      </p:sp>
    </p:spTree>
    <p:extLst>
      <p:ext uri="{BB962C8B-B14F-4D97-AF65-F5344CB8AC3E}">
        <p14:creationId xmlns:p14="http://schemas.microsoft.com/office/powerpoint/2010/main" val="6577059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317</TotalTime>
  <Words>2175</Words>
  <Application>Microsoft Office PowerPoint</Application>
  <PresentationFormat>On-screen Show (4:3)</PresentationFormat>
  <Paragraphs>231</Paragraphs>
  <Slides>40</Slides>
  <Notes>1</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Нутритивни суплементи</vt:lpstr>
      <vt:lpstr>МАКРОНУТРИТИЈЕНТИ</vt:lpstr>
      <vt:lpstr>ПИРАМИДА ИСХРАНЕ</vt:lpstr>
      <vt:lpstr>PowerPoint Presentation</vt:lpstr>
      <vt:lpstr>Масне киселине</vt:lpstr>
      <vt:lpstr>PowerPoint Presentation</vt:lpstr>
      <vt:lpstr>PowerPoint Presentation</vt:lpstr>
      <vt:lpstr>PowerPoint Presentation</vt:lpstr>
      <vt:lpstr>МАСТИ-поделе </vt:lpstr>
      <vt:lpstr>PowerPoint Presentation</vt:lpstr>
      <vt:lpstr>МАСТИ-ВАРЕЊЕ И АПСОРПЦИЈА  </vt:lpstr>
      <vt:lpstr>PowerPoint Presentation</vt:lpstr>
      <vt:lpstr>PowerPoint Presentation</vt:lpstr>
      <vt:lpstr>PowerPoint Presentation</vt:lpstr>
      <vt:lpstr>Дневне потребе</vt:lpstr>
      <vt:lpstr>Коњуговане линолне киселине</vt:lpstr>
      <vt:lpstr>PowerPoint Presentation</vt:lpstr>
      <vt:lpstr>PowerPoint Presentation</vt:lpstr>
      <vt:lpstr>Омега-3 масне киселине</vt:lpstr>
      <vt:lpstr>PowerPoint Presentation</vt:lpstr>
      <vt:lpstr>Физиолошке функције омега-3 масних киселина  </vt:lpstr>
      <vt:lpstr>  Дневне потребе за омега-3 масним киселинама  Потребе за овим нутриентима су процењиване од стране свега неколико националних и интернационалних тела, те је тешко на основу оскудних података донети препоруке које би важиле за целу популацију. International Society for the Study оf Fatty Acids and Lipids (ISFFAL) је 2004. године дала следеће препоруке за одрасле особе:  </vt:lpstr>
      <vt:lpstr>PowerPoint Presentation</vt:lpstr>
      <vt:lpstr>PowerPoint Presentation</vt:lpstr>
      <vt:lpstr>Омега-6 масне киселине</vt:lpstr>
      <vt:lpstr>PowerPoint Presentation</vt:lpstr>
      <vt:lpstr>Дневне потребе за омега-6 масним киселинама </vt:lpstr>
      <vt:lpstr>Дневне потребе за омега-6 масним киселинама </vt:lpstr>
      <vt:lpstr>PowerPoint Presentation</vt:lpstr>
      <vt:lpstr>PowerPoint Presentation</vt:lpstr>
      <vt:lpstr>Уље морских риба</vt:lpstr>
      <vt:lpstr>PowerPoint Presentation</vt:lpstr>
      <vt:lpstr>PowerPoint Presentation</vt:lpstr>
      <vt:lpstr>Уље ноћурка</vt:lpstr>
      <vt:lpstr>PowerPoint Presentation</vt:lpstr>
      <vt:lpstr>PowerPoint Presentation</vt:lpstr>
      <vt:lpstr>PowerPoint Presentation</vt:lpstr>
      <vt:lpstr>Уље пшеничних клица</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Нутритивни суплементи</dc:title>
  <dc:creator>Nela</dc:creator>
  <cp:lastModifiedBy>Promocija</cp:lastModifiedBy>
  <cp:revision>33</cp:revision>
  <dcterms:created xsi:type="dcterms:W3CDTF">2017-04-22T19:44:20Z</dcterms:created>
  <dcterms:modified xsi:type="dcterms:W3CDTF">2020-03-23T09:02:58Z</dcterms:modified>
</cp:coreProperties>
</file>